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"/>
  </p:notesMasterIdLst>
  <p:sldIdLst>
    <p:sldId id="256" r:id="rId3"/>
    <p:sldId id="268" r:id="rId5"/>
    <p:sldId id="263" r:id="rId6"/>
    <p:sldId id="1624" r:id="rId7"/>
    <p:sldId id="1626" r:id="rId8"/>
    <p:sldId id="1715" r:id="rId9"/>
    <p:sldId id="1734" r:id="rId10"/>
    <p:sldId id="1716" r:id="rId11"/>
    <p:sldId id="1723" r:id="rId12"/>
    <p:sldId id="1735" r:id="rId13"/>
    <p:sldId id="1698" r:id="rId14"/>
    <p:sldId id="1717" r:id="rId15"/>
    <p:sldId id="1718" r:id="rId16"/>
    <p:sldId id="1719" r:id="rId17"/>
    <p:sldId id="1720" r:id="rId18"/>
    <p:sldId id="1721" r:id="rId19"/>
    <p:sldId id="1693" r:id="rId20"/>
    <p:sldId id="1722" r:id="rId21"/>
    <p:sldId id="1748" r:id="rId22"/>
    <p:sldId id="1695" r:id="rId23"/>
    <p:sldId id="262" r:id="rId24"/>
  </p:sldIdLst>
  <p:sldSz cx="12192000" cy="6858000"/>
  <p:notesSz cx="6858000" cy="9144000"/>
  <p:embeddedFontLst>
    <p:embeddedFont>
      <p:font typeface="Impact" panose="020B0806030902050204" pitchFamily="34" charset="0"/>
      <p:regular r:id="rId28"/>
    </p:embeddedFont>
    <p:embeddedFont>
      <p:font typeface="微软雅黑" panose="020B0503020204020204" charset="-122"/>
      <p:regular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B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76" d="100"/>
          <a:sy n="76" d="100"/>
        </p:scale>
        <p:origin x="154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29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gs" Target="tags/tag29.xml"/><Relationship Id="rId36" Type="http://schemas.openxmlformats.org/officeDocument/2006/relationships/customXml" Target="../customXml/item3.xml"/><Relationship Id="rId35" Type="http://schemas.openxmlformats.org/officeDocument/2006/relationships/customXml" Target="../customXml/item2.xml"/><Relationship Id="rId34" Type="http://schemas.openxmlformats.org/officeDocument/2006/relationships/customXml" Target="../customXml/item1.xml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study\ADS\w7\&#26032;&#24314;%20XLSX%20&#24037;&#20316;&#34920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D:\study\ADS\w7\&#26032;&#24314;%20XLSX%20&#24037;&#20316;&#34920;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D:\study\ADS\w7\&#26032;&#24314;%20XLSX%20&#24037;&#20316;&#34920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Graph for </a:t>
            </a:r>
            <a:r>
              <a:rPr lang="en-US" altLang="zh-CN"/>
              <a:t>Average</a:t>
            </a:r>
            <a:r>
              <a:t>_Time—String_Length</a:t>
            </a:r>
          </a:p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'[新建 XLSX 工作表.xlsx]Sheet1'!$A$62</c:f>
              <c:strCache>
                <c:ptCount val="1"/>
                <c:pt idx="0">
                  <c:v>No pruning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'[新建 XLSX 工作表.xlsx]Sheet1'!$B$61:$L$61</c:f>
              <c:numCache>
                <c:formatCode>General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40</c:v>
                </c:pt>
                <c:pt idx="7">
                  <c:v>50</c:v>
                </c:pt>
                <c:pt idx="8">
                  <c:v>65</c:v>
                </c:pt>
                <c:pt idx="9">
                  <c:v>70</c:v>
                </c:pt>
              </c:numCache>
            </c:numRef>
          </c:xVal>
          <c:yVal>
            <c:numRef>
              <c:f>'[新建 XLSX 工作表.xlsx]Sheet1'!$B$62:$L$62</c:f>
              <c:numCache>
                <c:formatCode>General</c:formatCode>
                <c:ptCount val="11"/>
                <c:pt idx="0">
                  <c:v>0.00073308</c:v>
                </c:pt>
                <c:pt idx="1">
                  <c:v>0.007255</c:v>
                </c:pt>
                <c:pt idx="2">
                  <c:v>0.187899</c:v>
                </c:pt>
                <c:pt idx="3">
                  <c:v>5.83334</c:v>
                </c:pt>
                <c:pt idx="4">
                  <c:v>187.479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'[新建 XLSX 工作表.xlsx]Sheet1'!$A$63</c:f>
              <c:strCache>
                <c:ptCount val="1"/>
                <c:pt idx="0">
                  <c:v>Use all four methods for pruning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xVal>
            <c:numRef>
              <c:f>'[新建 XLSX 工作表.xlsx]Sheet1'!$B$61:$L$61</c:f>
              <c:numCache>
                <c:formatCode>General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40</c:v>
                </c:pt>
                <c:pt idx="7">
                  <c:v>50</c:v>
                </c:pt>
                <c:pt idx="8">
                  <c:v>65</c:v>
                </c:pt>
                <c:pt idx="9">
                  <c:v>70</c:v>
                </c:pt>
              </c:numCache>
            </c:numRef>
          </c:xVal>
          <c:yVal>
            <c:numRef>
              <c:f>'[新建 XLSX 工作表.xlsx]Sheet1'!$B$63:$L$63</c:f>
              <c:numCache>
                <c:formatCode>General</c:formatCode>
                <c:ptCount val="11"/>
                <c:pt idx="0">
                  <c:v>0.00079282</c:v>
                </c:pt>
                <c:pt idx="1">
                  <c:v>0.0027</c:v>
                </c:pt>
                <c:pt idx="2">
                  <c:v>0.0106</c:v>
                </c:pt>
                <c:pt idx="3">
                  <c:v>0.0150784</c:v>
                </c:pt>
                <c:pt idx="4">
                  <c:v>0.0342851</c:v>
                </c:pt>
                <c:pt idx="5">
                  <c:v>0.0254736</c:v>
                </c:pt>
                <c:pt idx="6">
                  <c:v>1.34259</c:v>
                </c:pt>
                <c:pt idx="7">
                  <c:v>5.95286</c:v>
                </c:pt>
                <c:pt idx="8">
                  <c:v>7.18935</c:v>
                </c:pt>
                <c:pt idx="9">
                  <c:v>9.05195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'[新建 XLSX 工作表.xlsx]Sheet1'!$A$64</c:f>
              <c:strCache>
                <c:ptCount val="1"/>
                <c:pt idx="0">
                  <c:v>No Optimize search order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xVal>
            <c:numRef>
              <c:f>'[新建 XLSX 工作表.xlsx]Sheet1'!$B$61:$L$61</c:f>
              <c:numCache>
                <c:formatCode>General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40</c:v>
                </c:pt>
                <c:pt idx="7">
                  <c:v>50</c:v>
                </c:pt>
                <c:pt idx="8">
                  <c:v>65</c:v>
                </c:pt>
                <c:pt idx="9">
                  <c:v>70</c:v>
                </c:pt>
              </c:numCache>
            </c:numRef>
          </c:xVal>
          <c:yVal>
            <c:numRef>
              <c:f>'[新建 XLSX 工作表.xlsx]Sheet1'!$B$64:$L$64</c:f>
              <c:numCache>
                <c:formatCode>General</c:formatCode>
                <c:ptCount val="11"/>
                <c:pt idx="0">
                  <c:v>0.00079476</c:v>
                </c:pt>
                <c:pt idx="1">
                  <c:v>0.003905</c:v>
                </c:pt>
                <c:pt idx="2">
                  <c:v>0.0130043</c:v>
                </c:pt>
                <c:pt idx="3">
                  <c:v>0.0518218</c:v>
                </c:pt>
                <c:pt idx="4">
                  <c:v>0.114</c:v>
                </c:pt>
                <c:pt idx="5">
                  <c:v>0.482971</c:v>
                </c:pt>
                <c:pt idx="6">
                  <c:v>2.04746</c:v>
                </c:pt>
                <c:pt idx="7">
                  <c:v>6.79235</c:v>
                </c:pt>
                <c:pt idx="8">
                  <c:v>66.0409</c:v>
                </c:pt>
                <c:pt idx="9">
                  <c:v>133.256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'[新建 XLSX 工作表.xlsx]Sheet1'!$A$65</c:f>
              <c:strCache>
                <c:ptCount val="1"/>
                <c:pt idx="0">
                  <c:v>No Feasibility pruning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xVal>
            <c:numRef>
              <c:f>'[新建 XLSX 工作表.xlsx]Sheet1'!$B$61:$L$61</c:f>
              <c:numCache>
                <c:formatCode>General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40</c:v>
                </c:pt>
                <c:pt idx="7">
                  <c:v>50</c:v>
                </c:pt>
                <c:pt idx="8">
                  <c:v>65</c:v>
                </c:pt>
                <c:pt idx="9">
                  <c:v>70</c:v>
                </c:pt>
              </c:numCache>
            </c:numRef>
          </c:xVal>
          <c:yVal>
            <c:numRef>
              <c:f>'[新建 XLSX 工作表.xlsx]Sheet1'!$B$65:$L$65</c:f>
              <c:numCache>
                <c:formatCode>General</c:formatCode>
                <c:ptCount val="11"/>
                <c:pt idx="0">
                  <c:v>0.00086615</c:v>
                </c:pt>
                <c:pt idx="1">
                  <c:v>0.006467</c:v>
                </c:pt>
                <c:pt idx="2">
                  <c:v>0.0284846</c:v>
                </c:pt>
                <c:pt idx="3">
                  <c:v>0.00977122</c:v>
                </c:pt>
                <c:pt idx="4">
                  <c:v>0.0276303</c:v>
                </c:pt>
                <c:pt idx="5">
                  <c:v>0.212277</c:v>
                </c:pt>
                <c:pt idx="6">
                  <c:v>0.716971</c:v>
                </c:pt>
                <c:pt idx="7">
                  <c:v>2.28428</c:v>
                </c:pt>
                <c:pt idx="8">
                  <c:v>25.9876</c:v>
                </c:pt>
                <c:pt idx="9">
                  <c:v>30.4984</c:v>
                </c:pt>
              </c:numCache>
            </c:numRef>
          </c:yVal>
          <c:smooth val="1"/>
        </c:ser>
        <c:ser>
          <c:idx val="4"/>
          <c:order val="4"/>
          <c:tx>
            <c:strRef>
              <c:f>'[新建 XLSX 工作表.xlsx]Sheet1'!$A$66</c:f>
              <c:strCache>
                <c:ptCount val="1"/>
                <c:pt idx="0">
                  <c:v>No Optimal pruning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xVal>
            <c:numRef>
              <c:f>'[新建 XLSX 工作表.xlsx]Sheet1'!$B$61:$L$61</c:f>
              <c:numCache>
                <c:formatCode>General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40</c:v>
                </c:pt>
                <c:pt idx="7">
                  <c:v>50</c:v>
                </c:pt>
                <c:pt idx="8">
                  <c:v>65</c:v>
                </c:pt>
                <c:pt idx="9">
                  <c:v>70</c:v>
                </c:pt>
              </c:numCache>
            </c:numRef>
          </c:xVal>
          <c:yVal>
            <c:numRef>
              <c:f>'[新建 XLSX 工作表.xlsx]Sheet1'!$B$66:$L$66</c:f>
              <c:numCache>
                <c:formatCode>General</c:formatCode>
                <c:ptCount val="11"/>
                <c:pt idx="0">
                  <c:v>0.001</c:v>
                </c:pt>
                <c:pt idx="1">
                  <c:v>0.00894</c:v>
                </c:pt>
                <c:pt idx="2">
                  <c:v>0.246157</c:v>
                </c:pt>
                <c:pt idx="3">
                  <c:v>7.53217</c:v>
                </c:pt>
                <c:pt idx="4">
                  <c:v>201.272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2911999"/>
        <c:axId val="261491511"/>
      </c:scatterChart>
      <c:valAx>
        <c:axId val="1529119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61491511"/>
        <c:crosses val="autoZero"/>
        <c:crossBetween val="midCat"/>
      </c:valAx>
      <c:valAx>
        <c:axId val="2614915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5291199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7186214391058"/>
          <c:y val="0.418252659973026"/>
          <c:w val="0.243499184972444"/>
          <c:h val="0.348419001948149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Graph for Max_Time—String_Length</a:t>
            </a:r>
            <a:endParaRPr lang="en-US" alt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'[新建 XLSX 工作表.xlsx]Sheet1'!$A$2</c:f>
              <c:strCache>
                <c:ptCount val="1"/>
                <c:pt idx="0">
                  <c:v>No pruning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'[新建 XLSX 工作表.xlsx]Sheet1'!$B$1:$L$1</c:f>
              <c:numCache>
                <c:formatCode>General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40</c:v>
                </c:pt>
                <c:pt idx="7">
                  <c:v>50</c:v>
                </c:pt>
                <c:pt idx="8">
                  <c:v>65</c:v>
                </c:pt>
                <c:pt idx="9">
                  <c:v>70</c:v>
                </c:pt>
              </c:numCache>
            </c:numRef>
          </c:xVal>
          <c:yVal>
            <c:numRef>
              <c:f>'[新建 XLSX 工作表.xlsx]Sheet1'!$B$2:$L$2</c:f>
              <c:numCache>
                <c:formatCode>General</c:formatCode>
                <c:ptCount val="11"/>
                <c:pt idx="0">
                  <c:v>0.002028</c:v>
                </c:pt>
                <c:pt idx="1">
                  <c:v>0.01191</c:v>
                </c:pt>
                <c:pt idx="2">
                  <c:v>0.299</c:v>
                </c:pt>
                <c:pt idx="3">
                  <c:v>9.7924</c:v>
                </c:pt>
                <c:pt idx="4">
                  <c:v>337.113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'[新建 XLSX 工作表.xlsx]Sheet1'!$A$3</c:f>
              <c:strCache>
                <c:ptCount val="1"/>
                <c:pt idx="0">
                  <c:v>Use all four methods for pruning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xVal>
            <c:numRef>
              <c:f>'[新建 XLSX 工作表.xlsx]Sheet1'!$B$1:$L$1</c:f>
              <c:numCache>
                <c:formatCode>General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40</c:v>
                </c:pt>
                <c:pt idx="7">
                  <c:v>50</c:v>
                </c:pt>
                <c:pt idx="8">
                  <c:v>65</c:v>
                </c:pt>
                <c:pt idx="9">
                  <c:v>70</c:v>
                </c:pt>
              </c:numCache>
            </c:numRef>
          </c:xVal>
          <c:yVal>
            <c:numRef>
              <c:f>'[新建 XLSX 工作表.xlsx]Sheet1'!$B$3:$L$3</c:f>
              <c:numCache>
                <c:formatCode>General</c:formatCode>
                <c:ptCount val="11"/>
                <c:pt idx="0">
                  <c:v>0.002474</c:v>
                </c:pt>
                <c:pt idx="1">
                  <c:v>0.007148</c:v>
                </c:pt>
                <c:pt idx="2">
                  <c:v>0.05469</c:v>
                </c:pt>
                <c:pt idx="3">
                  <c:v>0.09555</c:v>
                </c:pt>
                <c:pt idx="4">
                  <c:v>0.08259</c:v>
                </c:pt>
                <c:pt idx="5">
                  <c:v>0.07214</c:v>
                </c:pt>
                <c:pt idx="6">
                  <c:v>26.1553</c:v>
                </c:pt>
                <c:pt idx="7">
                  <c:v>90.5292</c:v>
                </c:pt>
                <c:pt idx="8">
                  <c:v>22.0821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'[新建 XLSX 工作表.xlsx]Sheet1'!$A$4</c:f>
              <c:strCache>
                <c:ptCount val="1"/>
                <c:pt idx="0">
                  <c:v>No Optimize search order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xVal>
            <c:numRef>
              <c:f>'[新建 XLSX 工作表.xlsx]Sheet1'!$B$1:$L$1</c:f>
              <c:numCache>
                <c:formatCode>General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40</c:v>
                </c:pt>
                <c:pt idx="7">
                  <c:v>50</c:v>
                </c:pt>
                <c:pt idx="8">
                  <c:v>65</c:v>
                </c:pt>
                <c:pt idx="9">
                  <c:v>70</c:v>
                </c:pt>
              </c:numCache>
            </c:numRef>
          </c:xVal>
          <c:yVal>
            <c:numRef>
              <c:f>'[新建 XLSX 工作表.xlsx]Sheet1'!$B$4:$L$4</c:f>
              <c:numCache>
                <c:formatCode>General</c:formatCode>
                <c:ptCount val="11"/>
                <c:pt idx="0">
                  <c:v>0.002165</c:v>
                </c:pt>
                <c:pt idx="1">
                  <c:v>0.008225</c:v>
                </c:pt>
                <c:pt idx="2">
                  <c:v>0.07325</c:v>
                </c:pt>
                <c:pt idx="3">
                  <c:v>0.04065</c:v>
                </c:pt>
                <c:pt idx="4">
                  <c:v>0.96</c:v>
                </c:pt>
                <c:pt idx="5">
                  <c:v>6.055</c:v>
                </c:pt>
                <c:pt idx="6">
                  <c:v>24.0795</c:v>
                </c:pt>
                <c:pt idx="7">
                  <c:v>55.6954</c:v>
                </c:pt>
                <c:pt idx="8">
                  <c:v>1399.71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'[新建 XLSX 工作表.xlsx]Sheet1'!$A$5</c:f>
              <c:strCache>
                <c:ptCount val="1"/>
                <c:pt idx="0">
                  <c:v>No Feasibility pruning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xVal>
            <c:numRef>
              <c:f>'[新建 XLSX 工作表.xlsx]Sheet1'!$B$1:$L$1</c:f>
              <c:numCache>
                <c:formatCode>General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40</c:v>
                </c:pt>
                <c:pt idx="7">
                  <c:v>50</c:v>
                </c:pt>
                <c:pt idx="8">
                  <c:v>65</c:v>
                </c:pt>
                <c:pt idx="9">
                  <c:v>70</c:v>
                </c:pt>
              </c:numCache>
            </c:numRef>
          </c:xVal>
          <c:yVal>
            <c:numRef>
              <c:f>'[新建 XLSX 工作表.xlsx]Sheet1'!$B$5:$L$5</c:f>
              <c:numCache>
                <c:formatCode>General</c:formatCode>
                <c:ptCount val="11"/>
                <c:pt idx="0">
                  <c:v>0.002035</c:v>
                </c:pt>
                <c:pt idx="1">
                  <c:v>0.006467</c:v>
                </c:pt>
                <c:pt idx="2">
                  <c:v>0.04532</c:v>
                </c:pt>
                <c:pt idx="3">
                  <c:v>0.1837</c:v>
                </c:pt>
                <c:pt idx="4">
                  <c:v>0.7799</c:v>
                </c:pt>
                <c:pt idx="5">
                  <c:v>1.1053</c:v>
                </c:pt>
                <c:pt idx="6">
                  <c:v>15.5268</c:v>
                </c:pt>
                <c:pt idx="7">
                  <c:v>15.6752</c:v>
                </c:pt>
                <c:pt idx="8">
                  <c:v>250.773</c:v>
                </c:pt>
              </c:numCache>
            </c:numRef>
          </c:yVal>
          <c:smooth val="1"/>
        </c:ser>
        <c:ser>
          <c:idx val="4"/>
          <c:order val="4"/>
          <c:tx>
            <c:strRef>
              <c:f>'[新建 XLSX 工作表.xlsx]Sheet1'!$A$6</c:f>
              <c:strCache>
                <c:ptCount val="1"/>
                <c:pt idx="0">
                  <c:v>No Optimal pruning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xVal>
            <c:numRef>
              <c:f>'[新建 XLSX 工作表.xlsx]Sheet1'!$B$1:$L$1</c:f>
              <c:numCache>
                <c:formatCode>General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40</c:v>
                </c:pt>
                <c:pt idx="7">
                  <c:v>50</c:v>
                </c:pt>
                <c:pt idx="8">
                  <c:v>65</c:v>
                </c:pt>
                <c:pt idx="9">
                  <c:v>70</c:v>
                </c:pt>
              </c:numCache>
            </c:numRef>
          </c:xVal>
          <c:yVal>
            <c:numRef>
              <c:f>'[新建 XLSX 工作表.xlsx]Sheet1'!$B$6:$L$6</c:f>
              <c:numCache>
                <c:formatCode>General</c:formatCode>
                <c:ptCount val="11"/>
                <c:pt idx="0">
                  <c:v>0.002525</c:v>
                </c:pt>
                <c:pt idx="1">
                  <c:v>0.01625</c:v>
                </c:pt>
                <c:pt idx="2">
                  <c:v>0.4157</c:v>
                </c:pt>
                <c:pt idx="3">
                  <c:v>13.0275</c:v>
                </c:pt>
                <c:pt idx="4">
                  <c:v>392.838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431288"/>
        <c:axId val="242242040"/>
      </c:scatterChart>
      <c:valAx>
        <c:axId val="474312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42242040"/>
        <c:crosses val="autoZero"/>
        <c:crossBetween val="midCat"/>
      </c:valAx>
      <c:valAx>
        <c:axId val="242242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74312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0692905573011"/>
          <c:y val="0.421124412789817"/>
          <c:w val="0.259384818918472"/>
          <c:h val="0.368237611759357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Graph for M</a:t>
            </a:r>
            <a:r>
              <a:rPr lang="en-US" altLang="zh-CN"/>
              <a:t>in</a:t>
            </a:r>
            <a:r>
              <a:t>_Time—String_Length</a:t>
            </a:r>
          </a:p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'[新建 XLSX 工作表.xlsx]Sheet1'!$A$34</c:f>
              <c:strCache>
                <c:ptCount val="1"/>
                <c:pt idx="0">
                  <c:v>No pruning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'[新建 XLSX 工作表.xlsx]Sheet1'!$B$33:$L$33</c:f>
              <c:numCache>
                <c:formatCode>General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40</c:v>
                </c:pt>
                <c:pt idx="7">
                  <c:v>50</c:v>
                </c:pt>
                <c:pt idx="8">
                  <c:v>65</c:v>
                </c:pt>
                <c:pt idx="9">
                  <c:v>70</c:v>
                </c:pt>
              </c:numCache>
            </c:numRef>
          </c:xVal>
          <c:yVal>
            <c:numRef>
              <c:f>'[新建 XLSX 工作表.xlsx]Sheet1'!$B$34:$L$34</c:f>
              <c:numCache>
                <c:formatCode>General</c:formatCode>
                <c:ptCount val="11"/>
                <c:pt idx="0">
                  <c:v>0</c:v>
                </c:pt>
                <c:pt idx="1">
                  <c:v>0.003</c:v>
                </c:pt>
                <c:pt idx="2">
                  <c:v>0.0558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'[新建 XLSX 工作表.xlsx]Sheet1'!$A$35</c:f>
              <c:strCache>
                <c:ptCount val="1"/>
                <c:pt idx="0">
                  <c:v>Use all four methods for pruning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xVal>
            <c:numRef>
              <c:f>'[新建 XLSX 工作表.xlsx]Sheet1'!$B$33:$L$33</c:f>
              <c:numCache>
                <c:formatCode>General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40</c:v>
                </c:pt>
                <c:pt idx="7">
                  <c:v>50</c:v>
                </c:pt>
                <c:pt idx="8">
                  <c:v>65</c:v>
                </c:pt>
                <c:pt idx="9">
                  <c:v>70</c:v>
                </c:pt>
              </c:numCache>
            </c:numRef>
          </c:xVal>
          <c:yVal>
            <c:numRef>
              <c:f>'[新建 XLSX 工作表.xlsx]Sheet1'!$B$35:$L$35</c:f>
              <c:numCache>
                <c:formatCode>General</c:formatCode>
                <c:ptCount val="11"/>
                <c:pt idx="0">
                  <c:v>0</c:v>
                </c:pt>
                <c:pt idx="1">
                  <c:v>0.000257</c:v>
                </c:pt>
                <c:pt idx="2">
                  <c:v>0.001</c:v>
                </c:pt>
                <c:pt idx="3">
                  <c:v>0.002081</c:v>
                </c:pt>
                <c:pt idx="4">
                  <c:v>0.002398</c:v>
                </c:pt>
                <c:pt idx="5">
                  <c:v>0.004349</c:v>
                </c:pt>
                <c:pt idx="6">
                  <c:v>0.005149</c:v>
                </c:pt>
                <c:pt idx="7">
                  <c:v>0.004678</c:v>
                </c:pt>
                <c:pt idx="8">
                  <c:v>0.01971</c:v>
                </c:pt>
                <c:pt idx="9">
                  <c:v>0.022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'[新建 XLSX 工作表.xlsx]Sheet1'!$A$36</c:f>
              <c:strCache>
                <c:ptCount val="1"/>
                <c:pt idx="0">
                  <c:v>No Optimize search order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xVal>
            <c:numRef>
              <c:f>'[新建 XLSX 工作表.xlsx]Sheet1'!$B$33:$L$33</c:f>
              <c:numCache>
                <c:formatCode>General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40</c:v>
                </c:pt>
                <c:pt idx="7">
                  <c:v>50</c:v>
                </c:pt>
                <c:pt idx="8">
                  <c:v>65</c:v>
                </c:pt>
                <c:pt idx="9">
                  <c:v>70</c:v>
                </c:pt>
              </c:numCache>
            </c:numRef>
          </c:xVal>
          <c:yVal>
            <c:numRef>
              <c:f>'[新建 XLSX 工作表.xlsx]Sheet1'!$B$36:$L$36</c:f>
              <c:numCache>
                <c:formatCode>General</c:formatCode>
                <c:ptCount val="11"/>
                <c:pt idx="0">
                  <c:v>0</c:v>
                </c:pt>
                <c:pt idx="1">
                  <c:v>0.000506</c:v>
                </c:pt>
                <c:pt idx="2">
                  <c:v>0.002047</c:v>
                </c:pt>
                <c:pt idx="3">
                  <c:v>0.002534</c:v>
                </c:pt>
                <c:pt idx="4">
                  <c:v>0.003017</c:v>
                </c:pt>
                <c:pt idx="5">
                  <c:v>0.003038</c:v>
                </c:pt>
                <c:pt idx="6">
                  <c:v>0.02503</c:v>
                </c:pt>
                <c:pt idx="7">
                  <c:v>0.01304</c:v>
                </c:pt>
                <c:pt idx="8">
                  <c:v>0.01095</c:v>
                </c:pt>
                <c:pt idx="9">
                  <c:v>0.0805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'[新建 XLSX 工作表.xlsx]Sheet1'!$A$37</c:f>
              <c:strCache>
                <c:ptCount val="1"/>
                <c:pt idx="0">
                  <c:v>No Feasibility pruning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xVal>
            <c:numRef>
              <c:f>'[新建 XLSX 工作表.xlsx]Sheet1'!$B$33:$L$33</c:f>
              <c:numCache>
                <c:formatCode>General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40</c:v>
                </c:pt>
                <c:pt idx="7">
                  <c:v>50</c:v>
                </c:pt>
                <c:pt idx="8">
                  <c:v>65</c:v>
                </c:pt>
                <c:pt idx="9">
                  <c:v>70</c:v>
                </c:pt>
              </c:numCache>
            </c:numRef>
          </c:xVal>
          <c:yVal>
            <c:numRef>
              <c:f>'[新建 XLSX 工作表.xlsx]Sheet1'!$B$37:$L$37</c:f>
              <c:numCache>
                <c:formatCode>General</c:formatCode>
                <c:ptCount val="11"/>
                <c:pt idx="0">
                  <c:v>0</c:v>
                </c:pt>
                <c:pt idx="1">
                  <c:v>0.001</c:v>
                </c:pt>
                <c:pt idx="2">
                  <c:v>0.001867</c:v>
                </c:pt>
                <c:pt idx="3">
                  <c:v>0.001506</c:v>
                </c:pt>
                <c:pt idx="4">
                  <c:v>0.003054</c:v>
                </c:pt>
                <c:pt idx="5">
                  <c:v>0.003005</c:v>
                </c:pt>
                <c:pt idx="6">
                  <c:v>0.005802</c:v>
                </c:pt>
                <c:pt idx="7">
                  <c:v>0.009067</c:v>
                </c:pt>
                <c:pt idx="8">
                  <c:v>0.007768</c:v>
                </c:pt>
                <c:pt idx="9">
                  <c:v>0.02151</c:v>
                </c:pt>
              </c:numCache>
            </c:numRef>
          </c:yVal>
          <c:smooth val="1"/>
        </c:ser>
        <c:ser>
          <c:idx val="4"/>
          <c:order val="4"/>
          <c:tx>
            <c:strRef>
              <c:f>'[新建 XLSX 工作表.xlsx]Sheet1'!$A$38</c:f>
              <c:strCache>
                <c:ptCount val="1"/>
                <c:pt idx="0">
                  <c:v>No Optimal pruning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xVal>
            <c:numRef>
              <c:f>'[新建 XLSX 工作表.xlsx]Sheet1'!$B$33:$L$33</c:f>
              <c:numCache>
                <c:formatCode>General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40</c:v>
                </c:pt>
                <c:pt idx="7">
                  <c:v>50</c:v>
                </c:pt>
                <c:pt idx="8">
                  <c:v>65</c:v>
                </c:pt>
                <c:pt idx="9">
                  <c:v>70</c:v>
                </c:pt>
              </c:numCache>
            </c:numRef>
          </c:xVal>
          <c:yVal>
            <c:numRef>
              <c:f>'[新建 XLSX 工作表.xlsx]Sheet1'!$B$38:$L$38</c:f>
              <c:numCache>
                <c:formatCode>General</c:formatCode>
                <c:ptCount val="11"/>
                <c:pt idx="0">
                  <c:v>0</c:v>
                </c:pt>
                <c:pt idx="1">
                  <c:v>0.001625</c:v>
                </c:pt>
                <c:pt idx="2">
                  <c:v>0.1129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8288755"/>
        <c:axId val="572401543"/>
      </c:scatterChart>
      <c:valAx>
        <c:axId val="3282887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72401543"/>
        <c:crosses val="autoZero"/>
        <c:crossBetween val="midCat"/>
      </c:valAx>
      <c:valAx>
        <c:axId val="572401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2828875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5482823032567"/>
          <c:y val="0.445375543140906"/>
          <c:w val="0.254771379842443"/>
          <c:h val="0.374767225325885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F90BC-B506-4944-94E0-74770609E5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EF182-2FCB-4867-99A2-224514D135E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EF182-2FCB-4867-99A2-224514D135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EF182-2FCB-4867-99A2-224514D135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/>
          <p:cNvSpPr/>
          <p:nvPr/>
        </p:nvSpPr>
        <p:spPr bwMode="auto">
          <a:xfrm>
            <a:off x="1" y="0"/>
            <a:ext cx="5086350" cy="6858000"/>
          </a:xfrm>
          <a:prstGeom prst="parallelogram">
            <a:avLst>
              <a:gd name="adj" fmla="val 18186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矩形 5"/>
          <p:cNvSpPr>
            <a:spLocks noChangeAspect="1" noChangeArrowheads="1" noTextEdit="1"/>
          </p:cNvSpPr>
          <p:nvPr/>
        </p:nvSpPr>
        <p:spPr bwMode="auto">
          <a:xfrm>
            <a:off x="0" y="0"/>
            <a:ext cx="12217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 bwMode="auto">
          <a:xfrm>
            <a:off x="0" y="31750"/>
            <a:ext cx="5845175" cy="6826250"/>
          </a:xfrm>
          <a:custGeom>
            <a:avLst/>
            <a:gdLst>
              <a:gd name="T0" fmla="*/ 2709 w 3682"/>
              <a:gd name="T1" fmla="*/ 4300 h 4300"/>
              <a:gd name="T2" fmla="*/ 0 w 3682"/>
              <a:gd name="T3" fmla="*/ 4300 h 4300"/>
              <a:gd name="T4" fmla="*/ 0 w 3682"/>
              <a:gd name="T5" fmla="*/ 0 h 4300"/>
              <a:gd name="T6" fmla="*/ 3682 w 3682"/>
              <a:gd name="T7" fmla="*/ 0 h 4300"/>
              <a:gd name="T8" fmla="*/ 2709 w 3682"/>
              <a:gd name="T9" fmla="*/ 4300 h 4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82" h="4300">
                <a:moveTo>
                  <a:pt x="2709" y="4300"/>
                </a:moveTo>
                <a:lnTo>
                  <a:pt x="0" y="4300"/>
                </a:lnTo>
                <a:lnTo>
                  <a:pt x="0" y="0"/>
                </a:lnTo>
                <a:lnTo>
                  <a:pt x="3682" y="0"/>
                </a:lnTo>
                <a:lnTo>
                  <a:pt x="2709" y="430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 bwMode="auto">
          <a:xfrm>
            <a:off x="117475" y="0"/>
            <a:ext cx="5426075" cy="6826250"/>
          </a:xfrm>
          <a:custGeom>
            <a:avLst/>
            <a:gdLst>
              <a:gd name="T0" fmla="*/ 2447 w 3418"/>
              <a:gd name="T1" fmla="*/ 4300 h 4300"/>
              <a:gd name="T2" fmla="*/ 0 w 3418"/>
              <a:gd name="T3" fmla="*/ 4300 h 4300"/>
              <a:gd name="T4" fmla="*/ 0 w 3418"/>
              <a:gd name="T5" fmla="*/ 0 h 4300"/>
              <a:gd name="T6" fmla="*/ 3418 w 3418"/>
              <a:gd name="T7" fmla="*/ 0 h 4300"/>
              <a:gd name="T8" fmla="*/ 2447 w 3418"/>
              <a:gd name="T9" fmla="*/ 4300 h 4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8" h="4300">
                <a:moveTo>
                  <a:pt x="2447" y="4300"/>
                </a:moveTo>
                <a:lnTo>
                  <a:pt x="0" y="4300"/>
                </a:lnTo>
                <a:lnTo>
                  <a:pt x="0" y="0"/>
                </a:lnTo>
                <a:lnTo>
                  <a:pt x="3418" y="0"/>
                </a:lnTo>
                <a:lnTo>
                  <a:pt x="2447" y="430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611730" y="3205497"/>
            <a:ext cx="5907169" cy="558799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baseline="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单击添加学院名称 </a:t>
            </a:r>
            <a:r>
              <a:rPr lang="en-US" altLang="zh-CN" dirty="0"/>
              <a:t>/ </a:t>
            </a:r>
            <a:r>
              <a:rPr lang="zh-CN" altLang="en-US" dirty="0"/>
              <a:t>专业名称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611730" y="2077093"/>
            <a:ext cx="5907169" cy="1128403"/>
          </a:xfrm>
        </p:spPr>
        <p:txBody>
          <a:bodyPr anchor="ctr">
            <a:normAutofit/>
          </a:bodyPr>
          <a:lstStyle>
            <a:lvl1pPr algn="r">
              <a:defRPr sz="3600">
                <a:solidFill>
                  <a:sysClr val="windowText" lastClr="000000"/>
                </a:solidFill>
              </a:defRPr>
            </a:lvl1pPr>
          </a:lstStyle>
          <a:p>
            <a:r>
              <a:rPr lang="zh-CN" altLang="en-US" dirty="0"/>
              <a:t>毕业论文答辩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" y="0"/>
            <a:ext cx="5471859" cy="6858001"/>
            <a:chOff x="1" y="0"/>
            <a:chExt cx="5471859" cy="6858001"/>
          </a:xfrm>
        </p:grpSpPr>
        <p:sp>
          <p:nvSpPr>
            <p:cNvPr id="17" name="平行四边形 16"/>
            <p:cNvSpPr/>
            <p:nvPr userDrawn="1"/>
          </p:nvSpPr>
          <p:spPr bwMode="auto">
            <a:xfrm>
              <a:off x="161926" y="0"/>
              <a:ext cx="5309934" cy="6858000"/>
            </a:xfrm>
            <a:prstGeom prst="parallelogram">
              <a:avLst>
                <a:gd name="adj" fmla="val 31121"/>
              </a:avLst>
            </a:prstGeom>
            <a:solidFill>
              <a:schemeClr val="accent1">
                <a:lumMod val="75000"/>
                <a:alpha val="1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 bwMode="auto">
            <a:xfrm>
              <a:off x="1" y="1"/>
              <a:ext cx="5010508" cy="6858000"/>
            </a:xfrm>
            <a:custGeom>
              <a:avLst/>
              <a:gdLst>
                <a:gd name="T0" fmla="*/ 2447 w 3418"/>
                <a:gd name="T1" fmla="*/ 4300 h 4300"/>
                <a:gd name="T2" fmla="*/ 0 w 3418"/>
                <a:gd name="T3" fmla="*/ 4300 h 4300"/>
                <a:gd name="T4" fmla="*/ 0 w 3418"/>
                <a:gd name="T5" fmla="*/ 0 h 4300"/>
                <a:gd name="T6" fmla="*/ 3418 w 3418"/>
                <a:gd name="T7" fmla="*/ 0 h 4300"/>
                <a:gd name="T8" fmla="*/ 2447 w 3418"/>
                <a:gd name="T9" fmla="*/ 4300 h 4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8" h="4300">
                  <a:moveTo>
                    <a:pt x="2447" y="4300"/>
                  </a:moveTo>
                  <a:lnTo>
                    <a:pt x="0" y="4300"/>
                  </a:lnTo>
                  <a:lnTo>
                    <a:pt x="0" y="0"/>
                  </a:lnTo>
                  <a:lnTo>
                    <a:pt x="3418" y="0"/>
                  </a:lnTo>
                  <a:lnTo>
                    <a:pt x="2447" y="43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29" name="组合 328"/>
          <p:cNvGrpSpPr/>
          <p:nvPr/>
        </p:nvGrpSpPr>
        <p:grpSpPr>
          <a:xfrm>
            <a:off x="673100" y="1176746"/>
            <a:ext cx="5021431" cy="4536258"/>
            <a:chOff x="423090" y="994900"/>
            <a:chExt cx="5333987" cy="4818615"/>
          </a:xfrm>
        </p:grpSpPr>
        <p:pic>
          <p:nvPicPr>
            <p:cNvPr id="327" name="图片 326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09401" y="994900"/>
              <a:ext cx="4634944" cy="4628714"/>
            </a:xfrm>
            <a:prstGeom prst="rect">
              <a:avLst/>
            </a:prstGeom>
          </p:spPr>
        </p:pic>
        <p:pic>
          <p:nvPicPr>
            <p:cNvPr id="328" name="图片 3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090" y="2857547"/>
              <a:ext cx="5333987" cy="2955968"/>
            </a:xfrm>
            <a:prstGeom prst="rect">
              <a:avLst/>
            </a:prstGeom>
          </p:spPr>
        </p:pic>
      </p:grp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5612013" y="4466819"/>
            <a:ext cx="5906888" cy="271829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 b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答辩人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1" hasCustomPrompt="1"/>
          </p:nvPr>
        </p:nvSpPr>
        <p:spPr>
          <a:xfrm>
            <a:off x="5612013" y="4738650"/>
            <a:ext cx="5906888" cy="271830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 b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指导老师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636349" y="2482135"/>
            <a:ext cx="7860325" cy="675256"/>
          </a:xfrm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36349" y="3157391"/>
            <a:ext cx="7860325" cy="1095375"/>
          </a:xfrm>
        </p:spPr>
        <p:txBody>
          <a:bodyPr anchor="t">
            <a:norm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760822" y="1885950"/>
            <a:ext cx="2727446" cy="2463919"/>
            <a:chOff x="423090" y="994900"/>
            <a:chExt cx="5333987" cy="4818615"/>
          </a:xfrm>
        </p:grpSpPr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9400" y="994900"/>
              <a:ext cx="4634944" cy="4628714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090" y="2857547"/>
              <a:ext cx="5333987" cy="2955968"/>
            </a:xfrm>
            <a:prstGeom prst="rect">
              <a:avLst/>
            </a:prstGeom>
          </p:spPr>
        </p:pic>
      </p:grp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OfficePLUS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OfficePLUS</a:t>
            </a:r>
            <a:endParaRPr lang="zh-CN" alt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OfficePLUS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673100" y="1"/>
            <a:ext cx="10845800" cy="10287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73100" y="1028700"/>
            <a:ext cx="108458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OfficePLUS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 rot="5400000">
            <a:off x="3995736" y="-3995735"/>
            <a:ext cx="4200526" cy="12192000"/>
            <a:chOff x="1" y="0"/>
            <a:chExt cx="5471859" cy="6858001"/>
          </a:xfrm>
        </p:grpSpPr>
        <p:sp>
          <p:nvSpPr>
            <p:cNvPr id="11" name="平行四边形 10"/>
            <p:cNvSpPr/>
            <p:nvPr userDrawn="1"/>
          </p:nvSpPr>
          <p:spPr bwMode="auto">
            <a:xfrm>
              <a:off x="161926" y="0"/>
              <a:ext cx="5309934" cy="6858000"/>
            </a:xfrm>
            <a:prstGeom prst="parallelogram">
              <a:avLst>
                <a:gd name="adj" fmla="val 31121"/>
              </a:avLst>
            </a:prstGeom>
            <a:solidFill>
              <a:schemeClr val="accent1">
                <a:lumMod val="75000"/>
                <a:alpha val="1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 bwMode="auto">
            <a:xfrm>
              <a:off x="1" y="1"/>
              <a:ext cx="5010508" cy="6858000"/>
            </a:xfrm>
            <a:custGeom>
              <a:avLst/>
              <a:gdLst>
                <a:gd name="T0" fmla="*/ 2447 w 3418"/>
                <a:gd name="T1" fmla="*/ 4300 h 4300"/>
                <a:gd name="T2" fmla="*/ 0 w 3418"/>
                <a:gd name="T3" fmla="*/ 4300 h 4300"/>
                <a:gd name="T4" fmla="*/ 0 w 3418"/>
                <a:gd name="T5" fmla="*/ 0 h 4300"/>
                <a:gd name="T6" fmla="*/ 3418 w 3418"/>
                <a:gd name="T7" fmla="*/ 0 h 4300"/>
                <a:gd name="T8" fmla="*/ 2447 w 3418"/>
                <a:gd name="T9" fmla="*/ 4300 h 4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8" h="4300">
                  <a:moveTo>
                    <a:pt x="2447" y="4300"/>
                  </a:moveTo>
                  <a:lnTo>
                    <a:pt x="0" y="4300"/>
                  </a:lnTo>
                  <a:lnTo>
                    <a:pt x="0" y="0"/>
                  </a:lnTo>
                  <a:lnTo>
                    <a:pt x="3418" y="0"/>
                  </a:lnTo>
                  <a:lnTo>
                    <a:pt x="2447" y="43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925" y="3970671"/>
            <a:ext cx="10850564" cy="94573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致谢 感恩</a:t>
            </a:r>
            <a:endParaRPr lang="zh-CN" altLang="en-US" dirty="0"/>
          </a:p>
        </p:txBody>
      </p:sp>
      <p:sp>
        <p:nvSpPr>
          <p:cNvPr id="63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69925" y="5215495"/>
            <a:ext cx="10850564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200" smtClean="0"/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zh-CN" altLang="en-US" dirty="0"/>
              <a:t>署名</a:t>
            </a:r>
            <a:endParaRPr lang="en-US" altLang="zh-CN" dirty="0"/>
          </a:p>
        </p:txBody>
      </p:sp>
      <p:grpSp>
        <p:nvGrpSpPr>
          <p:cNvPr id="193" name="组合 192"/>
          <p:cNvGrpSpPr/>
          <p:nvPr/>
        </p:nvGrpSpPr>
        <p:grpSpPr>
          <a:xfrm>
            <a:off x="4474285" y="1016000"/>
            <a:ext cx="3204984" cy="2895317"/>
            <a:chOff x="423090" y="994900"/>
            <a:chExt cx="5333987" cy="4818615"/>
          </a:xfrm>
        </p:grpSpPr>
        <p:pic>
          <p:nvPicPr>
            <p:cNvPr id="194" name="图片 19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9400" y="994900"/>
              <a:ext cx="4634944" cy="4628714"/>
            </a:xfrm>
            <a:prstGeom prst="rect">
              <a:avLst/>
            </a:prstGeom>
          </p:spPr>
        </p:pic>
        <p:pic>
          <p:nvPicPr>
            <p:cNvPr id="195" name="图片 19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090" y="2857547"/>
              <a:ext cx="5333987" cy="2955968"/>
            </a:xfrm>
            <a:prstGeom prst="rect">
              <a:avLst/>
            </a:prstGeom>
          </p:spPr>
        </p:pic>
      </p:grpSp>
      <p:sp>
        <p:nvSpPr>
          <p:cNvPr id="13" name="文本占位符 12"/>
          <p:cNvSpPr>
            <a:spLocks noGrp="1"/>
          </p:cNvSpPr>
          <p:nvPr>
            <p:ph type="body" sz="quarter" idx="18" hasCustomPrompt="1"/>
          </p:nvPr>
        </p:nvSpPr>
        <p:spPr>
          <a:xfrm>
            <a:off x="669925" y="5531129"/>
            <a:ext cx="10850564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200" smtClean="0"/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20XX</a:t>
            </a:r>
            <a:r>
              <a:rPr lang="zh-CN" altLang="en-US" dirty="0"/>
              <a:t>年</a:t>
            </a:r>
            <a:r>
              <a:rPr lang="en-US" altLang="zh-CN" dirty="0"/>
              <a:t>XX</a:t>
            </a:r>
            <a:r>
              <a:rPr lang="zh-CN" altLang="en-US" dirty="0"/>
              <a:t>月</a:t>
            </a:r>
            <a:r>
              <a:rPr lang="en-US" altLang="zh-CN" dirty="0"/>
              <a:t>XX</a:t>
            </a:r>
            <a:r>
              <a:rPr lang="zh-CN" altLang="en-US" dirty="0"/>
              <a:t>日</a:t>
            </a:r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-600" y="937992"/>
            <a:ext cx="12192000" cy="1063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5" y="1"/>
            <a:ext cx="9399850" cy="9205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6058" y="1125538"/>
            <a:ext cx="10859191" cy="5011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6058" y="6240463"/>
            <a:ext cx="4114800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err="1"/>
              <a:t>OfficePLUS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39174" y="6240463"/>
            <a:ext cx="288607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>
            <a:off x="10057075" y="331568"/>
            <a:ext cx="1963737" cy="1057275"/>
            <a:chOff x="5268913" y="2360613"/>
            <a:chExt cx="1963737" cy="1057275"/>
          </a:xfrm>
        </p:grpSpPr>
        <p:sp>
          <p:nvSpPr>
            <p:cNvPr id="39" name="任意多边形: 形状 38"/>
            <p:cNvSpPr/>
            <p:nvPr/>
          </p:nvSpPr>
          <p:spPr bwMode="auto">
            <a:xfrm>
              <a:off x="7069138" y="3162300"/>
              <a:ext cx="163512" cy="192087"/>
            </a:xfrm>
            <a:custGeom>
              <a:avLst/>
              <a:gdLst>
                <a:gd name="T0" fmla="*/ 83 w 86"/>
                <a:gd name="T1" fmla="*/ 81 h 102"/>
                <a:gd name="T2" fmla="*/ 86 w 86"/>
                <a:gd name="T3" fmla="*/ 79 h 102"/>
                <a:gd name="T4" fmla="*/ 38 w 86"/>
                <a:gd name="T5" fmla="*/ 12 h 102"/>
                <a:gd name="T6" fmla="*/ 13 w 86"/>
                <a:gd name="T7" fmla="*/ 18 h 102"/>
                <a:gd name="T8" fmla="*/ 27 w 86"/>
                <a:gd name="T9" fmla="*/ 102 h 102"/>
                <a:gd name="T10" fmla="*/ 63 w 86"/>
                <a:gd name="T11" fmla="*/ 88 h 102"/>
                <a:gd name="T12" fmla="*/ 65 w 86"/>
                <a:gd name="T13" fmla="*/ 62 h 102"/>
                <a:gd name="T14" fmla="*/ 83 w 86"/>
                <a:gd name="T15" fmla="*/ 8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102">
                  <a:moveTo>
                    <a:pt x="83" y="81"/>
                  </a:moveTo>
                  <a:cubicBezTo>
                    <a:pt x="86" y="79"/>
                    <a:pt x="86" y="79"/>
                    <a:pt x="86" y="79"/>
                  </a:cubicBezTo>
                  <a:cubicBezTo>
                    <a:pt x="76" y="59"/>
                    <a:pt x="56" y="20"/>
                    <a:pt x="38" y="12"/>
                  </a:cubicBezTo>
                  <a:cubicBezTo>
                    <a:pt x="14" y="0"/>
                    <a:pt x="13" y="18"/>
                    <a:pt x="13" y="18"/>
                  </a:cubicBezTo>
                  <a:cubicBezTo>
                    <a:pt x="0" y="54"/>
                    <a:pt x="27" y="102"/>
                    <a:pt x="27" y="102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5" y="62"/>
                    <a:pt x="65" y="62"/>
                    <a:pt x="65" y="62"/>
                  </a:cubicBezTo>
                  <a:lnTo>
                    <a:pt x="83" y="81"/>
                  </a:lnTo>
                  <a:close/>
                </a:path>
              </a:pathLst>
            </a:custGeom>
            <a:solidFill>
              <a:srgbClr val="7F1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 bwMode="auto">
            <a:xfrm>
              <a:off x="5764213" y="2560638"/>
              <a:ext cx="1042987" cy="857250"/>
            </a:xfrm>
            <a:custGeom>
              <a:avLst/>
              <a:gdLst>
                <a:gd name="T0" fmla="*/ 551 w 551"/>
                <a:gd name="T1" fmla="*/ 263 h 452"/>
                <a:gd name="T2" fmla="*/ 425 w 551"/>
                <a:gd name="T3" fmla="*/ 0 h 452"/>
                <a:gd name="T4" fmla="*/ 0 w 551"/>
                <a:gd name="T5" fmla="*/ 156 h 452"/>
                <a:gd name="T6" fmla="*/ 74 w 551"/>
                <a:gd name="T7" fmla="*/ 438 h 452"/>
                <a:gd name="T8" fmla="*/ 327 w 551"/>
                <a:gd name="T9" fmla="*/ 390 h 452"/>
                <a:gd name="T10" fmla="*/ 551 w 551"/>
                <a:gd name="T11" fmla="*/ 263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1" h="452">
                  <a:moveTo>
                    <a:pt x="551" y="263"/>
                  </a:moveTo>
                  <a:cubicBezTo>
                    <a:pt x="425" y="0"/>
                    <a:pt x="425" y="0"/>
                    <a:pt x="425" y="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74" y="438"/>
                    <a:pt x="74" y="438"/>
                    <a:pt x="74" y="438"/>
                  </a:cubicBezTo>
                  <a:cubicBezTo>
                    <a:pt x="107" y="452"/>
                    <a:pt x="211" y="433"/>
                    <a:pt x="327" y="390"/>
                  </a:cubicBezTo>
                  <a:cubicBezTo>
                    <a:pt x="444" y="347"/>
                    <a:pt x="535" y="294"/>
                    <a:pt x="551" y="263"/>
                  </a:cubicBezTo>
                </a:path>
              </a:pathLst>
            </a:custGeom>
            <a:solidFill>
              <a:srgbClr val="384C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 bwMode="auto">
            <a:xfrm>
              <a:off x="5764213" y="2560638"/>
              <a:ext cx="923925" cy="598487"/>
            </a:xfrm>
            <a:custGeom>
              <a:avLst/>
              <a:gdLst>
                <a:gd name="T0" fmla="*/ 507 w 582"/>
                <a:gd name="T1" fmla="*/ 0 h 377"/>
                <a:gd name="T2" fmla="*/ 507 w 582"/>
                <a:gd name="T3" fmla="*/ 0 h 377"/>
                <a:gd name="T4" fmla="*/ 0 w 582"/>
                <a:gd name="T5" fmla="*/ 187 h 377"/>
                <a:gd name="T6" fmla="*/ 44 w 582"/>
                <a:gd name="T7" fmla="*/ 355 h 377"/>
                <a:gd name="T8" fmla="*/ 358 w 582"/>
                <a:gd name="T9" fmla="*/ 377 h 377"/>
                <a:gd name="T10" fmla="*/ 582 w 582"/>
                <a:gd name="T11" fmla="*/ 157 h 377"/>
                <a:gd name="T12" fmla="*/ 507 w 582"/>
                <a:gd name="T13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2" h="377">
                  <a:moveTo>
                    <a:pt x="507" y="0"/>
                  </a:moveTo>
                  <a:lnTo>
                    <a:pt x="507" y="0"/>
                  </a:lnTo>
                  <a:lnTo>
                    <a:pt x="0" y="187"/>
                  </a:lnTo>
                  <a:lnTo>
                    <a:pt x="44" y="355"/>
                  </a:lnTo>
                  <a:lnTo>
                    <a:pt x="358" y="377"/>
                  </a:lnTo>
                  <a:lnTo>
                    <a:pt x="582" y="157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0C17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 bwMode="auto">
            <a:xfrm>
              <a:off x="5764213" y="2560638"/>
              <a:ext cx="923925" cy="598487"/>
            </a:xfrm>
            <a:custGeom>
              <a:avLst/>
              <a:gdLst>
                <a:gd name="T0" fmla="*/ 507 w 582"/>
                <a:gd name="T1" fmla="*/ 0 h 377"/>
                <a:gd name="T2" fmla="*/ 507 w 582"/>
                <a:gd name="T3" fmla="*/ 0 h 377"/>
                <a:gd name="T4" fmla="*/ 0 w 582"/>
                <a:gd name="T5" fmla="*/ 187 h 377"/>
                <a:gd name="T6" fmla="*/ 44 w 582"/>
                <a:gd name="T7" fmla="*/ 355 h 377"/>
                <a:gd name="T8" fmla="*/ 358 w 582"/>
                <a:gd name="T9" fmla="*/ 377 h 377"/>
                <a:gd name="T10" fmla="*/ 582 w 582"/>
                <a:gd name="T11" fmla="*/ 157 h 377"/>
                <a:gd name="T12" fmla="*/ 507 w 582"/>
                <a:gd name="T13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2" h="377">
                  <a:moveTo>
                    <a:pt x="507" y="0"/>
                  </a:moveTo>
                  <a:lnTo>
                    <a:pt x="507" y="0"/>
                  </a:lnTo>
                  <a:lnTo>
                    <a:pt x="0" y="187"/>
                  </a:lnTo>
                  <a:lnTo>
                    <a:pt x="44" y="355"/>
                  </a:lnTo>
                  <a:lnTo>
                    <a:pt x="358" y="377"/>
                  </a:lnTo>
                  <a:lnTo>
                    <a:pt x="582" y="157"/>
                  </a:lnTo>
                  <a:lnTo>
                    <a:pt x="5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 bwMode="auto">
            <a:xfrm>
              <a:off x="5281613" y="2398713"/>
              <a:ext cx="1782762" cy="730250"/>
            </a:xfrm>
            <a:custGeom>
              <a:avLst/>
              <a:gdLst>
                <a:gd name="T0" fmla="*/ 654 w 1123"/>
                <a:gd name="T1" fmla="*/ 460 h 460"/>
                <a:gd name="T2" fmla="*/ 0 w 1123"/>
                <a:gd name="T3" fmla="*/ 413 h 460"/>
                <a:gd name="T4" fmla="*/ 511 w 1123"/>
                <a:gd name="T5" fmla="*/ 71 h 460"/>
                <a:gd name="T6" fmla="*/ 1123 w 1123"/>
                <a:gd name="T7" fmla="*/ 0 h 460"/>
                <a:gd name="T8" fmla="*/ 654 w 1123"/>
                <a:gd name="T9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3" h="460">
                  <a:moveTo>
                    <a:pt x="654" y="460"/>
                  </a:moveTo>
                  <a:lnTo>
                    <a:pt x="0" y="413"/>
                  </a:lnTo>
                  <a:lnTo>
                    <a:pt x="511" y="71"/>
                  </a:lnTo>
                  <a:lnTo>
                    <a:pt x="1123" y="0"/>
                  </a:lnTo>
                  <a:lnTo>
                    <a:pt x="654" y="460"/>
                  </a:lnTo>
                  <a:close/>
                </a:path>
              </a:pathLst>
            </a:custGeom>
            <a:solidFill>
              <a:srgbClr val="1F2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 bwMode="auto">
            <a:xfrm>
              <a:off x="5268913" y="2360613"/>
              <a:ext cx="1781175" cy="730250"/>
            </a:xfrm>
            <a:custGeom>
              <a:avLst/>
              <a:gdLst>
                <a:gd name="T0" fmla="*/ 654 w 1122"/>
                <a:gd name="T1" fmla="*/ 460 h 460"/>
                <a:gd name="T2" fmla="*/ 0 w 1122"/>
                <a:gd name="T3" fmla="*/ 414 h 460"/>
                <a:gd name="T4" fmla="*/ 511 w 1122"/>
                <a:gd name="T5" fmla="*/ 72 h 460"/>
                <a:gd name="T6" fmla="*/ 1122 w 1122"/>
                <a:gd name="T7" fmla="*/ 0 h 460"/>
                <a:gd name="T8" fmla="*/ 654 w 1122"/>
                <a:gd name="T9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2" h="460">
                  <a:moveTo>
                    <a:pt x="654" y="460"/>
                  </a:moveTo>
                  <a:lnTo>
                    <a:pt x="0" y="414"/>
                  </a:lnTo>
                  <a:lnTo>
                    <a:pt x="511" y="72"/>
                  </a:lnTo>
                  <a:lnTo>
                    <a:pt x="1122" y="0"/>
                  </a:lnTo>
                  <a:lnTo>
                    <a:pt x="654" y="460"/>
                  </a:lnTo>
                  <a:close/>
                </a:path>
              </a:pathLst>
            </a:custGeom>
            <a:solidFill>
              <a:srgbClr val="5466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 bwMode="auto">
            <a:xfrm>
              <a:off x="5268913" y="3017838"/>
              <a:ext cx="1050925" cy="111125"/>
            </a:xfrm>
            <a:custGeom>
              <a:avLst/>
              <a:gdLst>
                <a:gd name="T0" fmla="*/ 0 w 662"/>
                <a:gd name="T1" fmla="*/ 0 h 70"/>
                <a:gd name="T2" fmla="*/ 8 w 662"/>
                <a:gd name="T3" fmla="*/ 23 h 70"/>
                <a:gd name="T4" fmla="*/ 662 w 662"/>
                <a:gd name="T5" fmla="*/ 70 h 70"/>
                <a:gd name="T6" fmla="*/ 654 w 662"/>
                <a:gd name="T7" fmla="*/ 46 h 70"/>
                <a:gd name="T8" fmla="*/ 0 w 662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2" h="70">
                  <a:moveTo>
                    <a:pt x="0" y="0"/>
                  </a:moveTo>
                  <a:lnTo>
                    <a:pt x="8" y="23"/>
                  </a:lnTo>
                  <a:lnTo>
                    <a:pt x="662" y="70"/>
                  </a:lnTo>
                  <a:lnTo>
                    <a:pt x="654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2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 bwMode="auto">
            <a:xfrm>
              <a:off x="6307138" y="2360613"/>
              <a:ext cx="757237" cy="768350"/>
            </a:xfrm>
            <a:custGeom>
              <a:avLst/>
              <a:gdLst>
                <a:gd name="T0" fmla="*/ 468 w 477"/>
                <a:gd name="T1" fmla="*/ 0 h 484"/>
                <a:gd name="T2" fmla="*/ 477 w 477"/>
                <a:gd name="T3" fmla="*/ 24 h 484"/>
                <a:gd name="T4" fmla="*/ 8 w 477"/>
                <a:gd name="T5" fmla="*/ 484 h 484"/>
                <a:gd name="T6" fmla="*/ 0 w 477"/>
                <a:gd name="T7" fmla="*/ 460 h 484"/>
                <a:gd name="T8" fmla="*/ 468 w 477"/>
                <a:gd name="T9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7" h="484">
                  <a:moveTo>
                    <a:pt x="468" y="0"/>
                  </a:moveTo>
                  <a:lnTo>
                    <a:pt x="477" y="24"/>
                  </a:lnTo>
                  <a:lnTo>
                    <a:pt x="8" y="484"/>
                  </a:lnTo>
                  <a:lnTo>
                    <a:pt x="0" y="46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384C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 bwMode="auto">
            <a:xfrm>
              <a:off x="6088063" y="2692400"/>
              <a:ext cx="177800" cy="87312"/>
            </a:xfrm>
            <a:custGeom>
              <a:avLst/>
              <a:gdLst>
                <a:gd name="T0" fmla="*/ 91 w 94"/>
                <a:gd name="T1" fmla="*/ 7 h 46"/>
                <a:gd name="T2" fmla="*/ 51 w 94"/>
                <a:gd name="T3" fmla="*/ 36 h 46"/>
                <a:gd name="T4" fmla="*/ 3 w 94"/>
                <a:gd name="T5" fmla="*/ 40 h 46"/>
                <a:gd name="T6" fmla="*/ 42 w 94"/>
                <a:gd name="T7" fmla="*/ 11 h 46"/>
                <a:gd name="T8" fmla="*/ 91 w 94"/>
                <a:gd name="T9" fmla="*/ 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46">
                  <a:moveTo>
                    <a:pt x="91" y="7"/>
                  </a:moveTo>
                  <a:cubicBezTo>
                    <a:pt x="94" y="14"/>
                    <a:pt x="76" y="27"/>
                    <a:pt x="51" y="36"/>
                  </a:cubicBezTo>
                  <a:cubicBezTo>
                    <a:pt x="27" y="45"/>
                    <a:pt x="5" y="46"/>
                    <a:pt x="3" y="40"/>
                  </a:cubicBezTo>
                  <a:cubicBezTo>
                    <a:pt x="0" y="33"/>
                    <a:pt x="18" y="20"/>
                    <a:pt x="42" y="11"/>
                  </a:cubicBezTo>
                  <a:cubicBezTo>
                    <a:pt x="67" y="2"/>
                    <a:pt x="89" y="0"/>
                    <a:pt x="91" y="7"/>
                  </a:cubicBezTo>
                  <a:close/>
                </a:path>
              </a:pathLst>
            </a:custGeom>
            <a:solidFill>
              <a:srgbClr val="384C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 bwMode="auto">
            <a:xfrm>
              <a:off x="6130925" y="2547938"/>
              <a:ext cx="1003300" cy="657225"/>
            </a:xfrm>
            <a:custGeom>
              <a:avLst/>
              <a:gdLst>
                <a:gd name="T0" fmla="*/ 32 w 530"/>
                <a:gd name="T1" fmla="*/ 111 h 347"/>
                <a:gd name="T2" fmla="*/ 322 w 530"/>
                <a:gd name="T3" fmla="*/ 30 h 347"/>
                <a:gd name="T4" fmla="*/ 361 w 530"/>
                <a:gd name="T5" fmla="*/ 28 h 347"/>
                <a:gd name="T6" fmla="*/ 359 w 530"/>
                <a:gd name="T7" fmla="*/ 20 h 347"/>
                <a:gd name="T8" fmla="*/ 376 w 530"/>
                <a:gd name="T9" fmla="*/ 60 h 347"/>
                <a:gd name="T10" fmla="*/ 496 w 530"/>
                <a:gd name="T11" fmla="*/ 330 h 347"/>
                <a:gd name="T12" fmla="*/ 522 w 530"/>
                <a:gd name="T13" fmla="*/ 320 h 347"/>
                <a:gd name="T14" fmla="*/ 385 w 530"/>
                <a:gd name="T15" fmla="*/ 9 h 347"/>
                <a:gd name="T16" fmla="*/ 370 w 530"/>
                <a:gd name="T17" fmla="*/ 0 h 347"/>
                <a:gd name="T18" fmla="*/ 16 w 530"/>
                <a:gd name="T19" fmla="*/ 88 h 347"/>
                <a:gd name="T20" fmla="*/ 32 w 530"/>
                <a:gd name="T21" fmla="*/ 11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0" h="347">
                  <a:moveTo>
                    <a:pt x="32" y="111"/>
                  </a:moveTo>
                  <a:cubicBezTo>
                    <a:pt x="119" y="59"/>
                    <a:pt x="222" y="38"/>
                    <a:pt x="322" y="30"/>
                  </a:cubicBezTo>
                  <a:cubicBezTo>
                    <a:pt x="333" y="29"/>
                    <a:pt x="350" y="32"/>
                    <a:pt x="361" y="28"/>
                  </a:cubicBezTo>
                  <a:cubicBezTo>
                    <a:pt x="379" y="22"/>
                    <a:pt x="361" y="33"/>
                    <a:pt x="359" y="20"/>
                  </a:cubicBezTo>
                  <a:cubicBezTo>
                    <a:pt x="361" y="33"/>
                    <a:pt x="371" y="48"/>
                    <a:pt x="376" y="60"/>
                  </a:cubicBezTo>
                  <a:cubicBezTo>
                    <a:pt x="416" y="150"/>
                    <a:pt x="456" y="240"/>
                    <a:pt x="496" y="330"/>
                  </a:cubicBezTo>
                  <a:cubicBezTo>
                    <a:pt x="503" y="347"/>
                    <a:pt x="530" y="337"/>
                    <a:pt x="522" y="320"/>
                  </a:cubicBezTo>
                  <a:cubicBezTo>
                    <a:pt x="476" y="217"/>
                    <a:pt x="431" y="113"/>
                    <a:pt x="385" y="9"/>
                  </a:cubicBezTo>
                  <a:cubicBezTo>
                    <a:pt x="382" y="3"/>
                    <a:pt x="377" y="0"/>
                    <a:pt x="370" y="0"/>
                  </a:cubicBezTo>
                  <a:cubicBezTo>
                    <a:pt x="249" y="0"/>
                    <a:pt x="120" y="25"/>
                    <a:pt x="16" y="88"/>
                  </a:cubicBezTo>
                  <a:cubicBezTo>
                    <a:pt x="0" y="97"/>
                    <a:pt x="17" y="120"/>
                    <a:pt x="32" y="111"/>
                  </a:cubicBezTo>
                  <a:close/>
                </a:path>
              </a:pathLst>
            </a:custGeom>
            <a:solidFill>
              <a:srgbClr val="7F1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 bwMode="auto">
            <a:xfrm>
              <a:off x="7035800" y="3117850"/>
              <a:ext cx="139700" cy="138112"/>
            </a:xfrm>
            <a:custGeom>
              <a:avLst/>
              <a:gdLst>
                <a:gd name="T0" fmla="*/ 68 w 74"/>
                <a:gd name="T1" fmla="*/ 25 h 73"/>
                <a:gd name="T2" fmla="*/ 48 w 74"/>
                <a:gd name="T3" fmla="*/ 67 h 73"/>
                <a:gd name="T4" fmla="*/ 7 w 74"/>
                <a:gd name="T5" fmla="*/ 48 h 73"/>
                <a:gd name="T6" fmla="*/ 26 w 74"/>
                <a:gd name="T7" fmla="*/ 6 h 73"/>
                <a:gd name="T8" fmla="*/ 68 w 74"/>
                <a:gd name="T9" fmla="*/ 2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3">
                  <a:moveTo>
                    <a:pt x="68" y="25"/>
                  </a:moveTo>
                  <a:cubicBezTo>
                    <a:pt x="74" y="42"/>
                    <a:pt x="65" y="61"/>
                    <a:pt x="48" y="67"/>
                  </a:cubicBezTo>
                  <a:cubicBezTo>
                    <a:pt x="32" y="73"/>
                    <a:pt x="13" y="65"/>
                    <a:pt x="7" y="48"/>
                  </a:cubicBezTo>
                  <a:cubicBezTo>
                    <a:pt x="0" y="31"/>
                    <a:pt x="9" y="12"/>
                    <a:pt x="26" y="6"/>
                  </a:cubicBezTo>
                  <a:cubicBezTo>
                    <a:pt x="43" y="0"/>
                    <a:pt x="62" y="8"/>
                    <a:pt x="68" y="25"/>
                  </a:cubicBezTo>
                  <a:close/>
                </a:path>
              </a:pathLst>
            </a:custGeom>
            <a:solidFill>
              <a:srgbClr val="B5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tags" Target="../tags/tag25.xml"/><Relationship Id="rId4" Type="http://schemas.openxmlformats.org/officeDocument/2006/relationships/image" Target="../media/image13.png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.png"/><Relationship Id="rId3" Type="http://schemas.openxmlformats.org/officeDocument/2006/relationships/tags" Target="../tags/tag4.xml"/><Relationship Id="rId2" Type="http://schemas.openxmlformats.org/officeDocument/2006/relationships/image" Target="../media/image4.png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ctrTitle"/>
          </p:nvPr>
        </p:nvSpPr>
        <p:spPr>
          <a:xfrm>
            <a:off x="5611730" y="1863733"/>
            <a:ext cx="5907169" cy="1128403"/>
          </a:xfrm>
        </p:spPr>
        <p:txBody>
          <a:bodyPr>
            <a:noAutofit/>
          </a:bodyPr>
          <a:lstStyle/>
          <a:p>
            <a:pPr algn="l"/>
            <a:r>
              <a:rPr dirty="0">
                <a:solidFill>
                  <a:schemeClr val="accent1"/>
                </a:solidFill>
              </a:rPr>
              <a:t>                                                              </a:t>
            </a:r>
            <a:r>
              <a:rPr sz="4000" dirty="0">
                <a:solidFill>
                  <a:schemeClr val="accent1"/>
                </a:solidFill>
              </a:rPr>
              <a:t>Project  3 </a:t>
            </a:r>
            <a:br>
              <a:rPr sz="4000" dirty="0">
                <a:solidFill>
                  <a:schemeClr val="accent1"/>
                </a:solidFill>
              </a:rPr>
            </a:br>
            <a:r>
              <a:rPr sz="4000" dirty="0">
                <a:solidFill>
                  <a:schemeClr val="accent1"/>
                </a:solidFill>
              </a:rPr>
              <a:t>                                                          To Buy or Not to Bu</a:t>
            </a:r>
            <a:r>
              <a:rPr lang="en-US" sz="4000" dirty="0">
                <a:solidFill>
                  <a:schemeClr val="accent1"/>
                </a:solidFill>
              </a:rPr>
              <a:t>y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zh-CN" dirty="0"/>
              <a:t>第十七小组</a:t>
            </a:r>
            <a:endParaRPr lang="zh-CN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zh-CN" dirty="0"/>
              <a:t>展示：高铭健</a:t>
            </a:r>
            <a:endParaRPr lang="zh-CN" dirty="0"/>
          </a:p>
        </p:txBody>
      </p:sp>
      <p:cxnSp>
        <p:nvCxnSpPr>
          <p:cNvPr id="36" name="直接连接符 35"/>
          <p:cNvCxnSpPr/>
          <p:nvPr/>
        </p:nvCxnSpPr>
        <p:spPr>
          <a:xfrm flipH="1">
            <a:off x="10537371" y="4075611"/>
            <a:ext cx="9815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 bwMode="auto">
          <a:xfrm>
            <a:off x="1334135" y="811530"/>
            <a:ext cx="4004310" cy="810260"/>
          </a:xfrm>
          <a:prstGeom prst="rect">
            <a:avLst/>
          </a:prstGeom>
          <a:noFill/>
          <a:ln w="9525">
            <a:noFill/>
            <a:round/>
          </a:ln>
        </p:spPr>
        <p:txBody>
          <a:bodyPr rot="0" spcFirstLastPara="0" vert="horz" wrap="square" lIns="91440" tIns="45720" rIns="91440" bIns="45720" anchor="ctr" anchorCtr="0" forceAA="0" compatLnSpc="1">
            <a:noAutofit/>
          </a:bodyPr>
          <a:p>
            <a:r>
              <a:rPr lang="zh-CN" altLang="en-US" sz="3200" b="1" dirty="0"/>
              <a:t>测试结果</a:t>
            </a:r>
            <a:endParaRPr lang="zh-CN" altLang="en-US" sz="3200" b="1" dirty="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31235" y="1156970"/>
            <a:ext cx="7858760" cy="52984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 bwMode="auto">
          <a:xfrm>
            <a:off x="1334135" y="811530"/>
            <a:ext cx="4004310" cy="810260"/>
          </a:xfrm>
          <a:prstGeom prst="rect">
            <a:avLst/>
          </a:prstGeom>
          <a:noFill/>
          <a:ln w="9525">
            <a:noFill/>
            <a:round/>
          </a:ln>
        </p:spPr>
        <p:txBody>
          <a:bodyPr rot="0" spcFirstLastPara="0" vert="horz" wrap="square" lIns="91440" tIns="45720" rIns="91440" bIns="45720" anchor="ctr" anchorCtr="0" forceAA="0" compatLnSpc="1">
            <a:noAutofit/>
          </a:bodyPr>
          <a:p>
            <a:r>
              <a:rPr lang="zh-CN" altLang="en-US" sz="3200" b="1" dirty="0"/>
              <a:t>测试结果</a:t>
            </a:r>
            <a:endParaRPr lang="zh-CN" altLang="en-US" sz="3200" b="1" dirty="0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97275" y="0"/>
            <a:ext cx="5745480" cy="70161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 bwMode="auto">
          <a:xfrm>
            <a:off x="1334135" y="811530"/>
            <a:ext cx="4004310" cy="810260"/>
          </a:xfrm>
          <a:prstGeom prst="rect">
            <a:avLst/>
          </a:prstGeom>
          <a:noFill/>
          <a:ln w="9525">
            <a:noFill/>
            <a:round/>
          </a:ln>
        </p:spPr>
        <p:txBody>
          <a:bodyPr rot="0" spcFirstLastPara="0" vert="horz" wrap="square" lIns="91440" tIns="45720" rIns="91440" bIns="45720" anchor="ctr" anchorCtr="0" forceAA="0" compatLnSpc="1">
            <a:noAutofit/>
          </a:bodyPr>
          <a:p>
            <a:r>
              <a:rPr lang="zh-CN" altLang="en-US" sz="3200" b="1" dirty="0"/>
              <a:t>测试结果</a:t>
            </a:r>
            <a:endParaRPr lang="zh-CN" altLang="en-US" sz="3200" b="1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604895" y="1621790"/>
            <a:ext cx="6606540" cy="27660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 bwMode="auto">
          <a:xfrm>
            <a:off x="1334135" y="811530"/>
            <a:ext cx="4004310" cy="810260"/>
          </a:xfrm>
          <a:prstGeom prst="rect">
            <a:avLst/>
          </a:prstGeom>
          <a:noFill/>
          <a:ln w="9525">
            <a:noFill/>
            <a:round/>
          </a:ln>
        </p:spPr>
        <p:txBody>
          <a:bodyPr rot="0" spcFirstLastPara="0" vert="horz" wrap="square" lIns="91440" tIns="45720" rIns="91440" bIns="45720" anchor="ctr" anchorCtr="0" forceAA="0" compatLnSpc="1">
            <a:noAutofit/>
          </a:bodyPr>
          <a:p>
            <a:r>
              <a:rPr lang="zh-CN" altLang="en-US" sz="3200" b="1" dirty="0"/>
              <a:t>测试结果</a:t>
            </a:r>
            <a:endParaRPr lang="zh-CN" altLang="en-US" sz="3200" b="1" dirty="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653790" y="0"/>
            <a:ext cx="5899150" cy="7086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 bwMode="auto">
          <a:xfrm>
            <a:off x="1334135" y="811530"/>
            <a:ext cx="6431915" cy="810260"/>
          </a:xfrm>
          <a:prstGeom prst="rect">
            <a:avLst/>
          </a:prstGeom>
          <a:noFill/>
          <a:ln w="9525">
            <a:noFill/>
            <a:round/>
          </a:ln>
        </p:spPr>
        <p:txBody>
          <a:bodyPr rot="0" spcFirstLastPara="0" vert="horz" wrap="square" lIns="91440" tIns="45720" rIns="91440" bIns="45720" anchor="ctr" anchorCtr="0" forceAA="0" compatLnSpc="1">
            <a:noAutofit/>
          </a:bodyPr>
          <a:p>
            <a:r>
              <a:rPr lang="zh-CN" altLang="en-US" sz="3200" b="1" dirty="0"/>
              <a:t>测试结果</a:t>
            </a:r>
            <a:r>
              <a:rPr lang="zh-CN" altLang="en-US" dirty="0"/>
              <a:t>（测试次数：</a:t>
            </a:r>
            <a:r>
              <a:rPr lang="en-US" altLang="zh-CN" dirty="0"/>
              <a:t>100~10</a:t>
            </a:r>
            <a:r>
              <a:rPr lang="zh-CN" altLang="en-US" dirty="0"/>
              <a:t>，时间单位：</a:t>
            </a:r>
            <a:r>
              <a:rPr lang="en-US" altLang="zh-CN" dirty="0"/>
              <a:t>s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graphicFrame>
        <p:nvGraphicFramePr>
          <p:cNvPr id="2" name="图表 1"/>
          <p:cNvGraphicFramePr/>
          <p:nvPr>
            <p:custDataLst>
              <p:tags r:id="rId3"/>
            </p:custDataLst>
          </p:nvPr>
        </p:nvGraphicFramePr>
        <p:xfrm>
          <a:off x="3583940" y="1753870"/>
          <a:ext cx="8180705" cy="4237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 bwMode="auto">
          <a:xfrm>
            <a:off x="1334135" y="811530"/>
            <a:ext cx="6616065" cy="810260"/>
          </a:xfrm>
          <a:prstGeom prst="rect">
            <a:avLst/>
          </a:prstGeom>
          <a:noFill/>
          <a:ln w="9525">
            <a:noFill/>
            <a:round/>
          </a:ln>
        </p:spPr>
        <p:txBody>
          <a:bodyPr rot="0" spcFirstLastPara="0" vert="horz" wrap="square" lIns="91440" tIns="45720" rIns="91440" bIns="45720" anchor="ctr" anchorCtr="0" forceAA="0" compatLnSpc="1">
            <a:noAutofit/>
          </a:bodyPr>
          <a:p>
            <a:r>
              <a:rPr lang="zh-CN" altLang="en-US" sz="3200" b="1" dirty="0"/>
              <a:t>测试结果</a:t>
            </a:r>
            <a:r>
              <a:rPr lang="zh-CN" altLang="en-US" dirty="0"/>
              <a:t>（测试次数：100</a:t>
            </a:r>
            <a:r>
              <a:rPr lang="en-US" altLang="zh-CN" dirty="0"/>
              <a:t>~10</a:t>
            </a:r>
            <a:r>
              <a:rPr lang="zh-CN" altLang="en-US" dirty="0"/>
              <a:t>，时间单位：s）</a:t>
            </a:r>
            <a:endParaRPr lang="zh-CN" altLang="en-US" dirty="0"/>
          </a:p>
        </p:txBody>
      </p:sp>
      <p:graphicFrame>
        <p:nvGraphicFramePr>
          <p:cNvPr id="4" name="图表 3"/>
          <p:cNvGraphicFramePr/>
          <p:nvPr>
            <p:custDataLst>
              <p:tags r:id="rId3"/>
            </p:custDataLst>
          </p:nvPr>
        </p:nvGraphicFramePr>
        <p:xfrm>
          <a:off x="3575685" y="1786573"/>
          <a:ext cx="7679690" cy="4190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 bwMode="auto">
          <a:xfrm>
            <a:off x="1334135" y="811530"/>
            <a:ext cx="5462270" cy="810260"/>
          </a:xfrm>
          <a:prstGeom prst="rect">
            <a:avLst/>
          </a:prstGeom>
          <a:noFill/>
          <a:ln w="9525">
            <a:noFill/>
            <a:round/>
          </a:ln>
        </p:spPr>
        <p:txBody>
          <a:bodyPr rot="0" spcFirstLastPara="0" vert="horz" wrap="square" lIns="91440" tIns="45720" rIns="91440" bIns="45720" anchor="ctr" anchorCtr="0" forceAA="0" compatLnSpc="1">
            <a:noAutofit/>
          </a:bodyPr>
          <a:p>
            <a:r>
              <a:rPr lang="zh-CN" altLang="en-US" sz="3200" b="1" dirty="0"/>
              <a:t>测试结果</a:t>
            </a:r>
            <a:r>
              <a:rPr lang="zh-CN" altLang="en-US" dirty="0"/>
              <a:t>（测试次数：100</a:t>
            </a:r>
            <a:r>
              <a:rPr lang="en-US" altLang="zh-CN" dirty="0"/>
              <a:t>~10</a:t>
            </a:r>
            <a:r>
              <a:rPr lang="zh-CN" altLang="en-US" dirty="0"/>
              <a:t>，时间单位：s）</a:t>
            </a:r>
            <a:endParaRPr lang="zh-CN" altLang="en-US" dirty="0"/>
          </a:p>
        </p:txBody>
      </p:sp>
      <p:graphicFrame>
        <p:nvGraphicFramePr>
          <p:cNvPr id="5" name="图表 4"/>
          <p:cNvGraphicFramePr/>
          <p:nvPr>
            <p:custDataLst>
              <p:tags r:id="rId3"/>
            </p:custDataLst>
          </p:nvPr>
        </p:nvGraphicFramePr>
        <p:xfrm>
          <a:off x="3483610" y="1710690"/>
          <a:ext cx="7818755" cy="4091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altLang="zh-CN" dirty="0" err="1"/>
              <a:t>OfficePLUS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dirty="0"/>
              <a:t>结果分析</a:t>
            </a:r>
            <a:endParaRPr lang="zh-CN" dirty="0"/>
          </a:p>
        </p:txBody>
      </p:sp>
      <p:sp>
        <p:nvSpPr>
          <p:cNvPr id="31" name="文本框 30"/>
          <p:cNvSpPr txBox="1"/>
          <p:nvPr/>
        </p:nvSpPr>
        <p:spPr bwMode="auto">
          <a:xfrm>
            <a:off x="685016" y="1162419"/>
            <a:ext cx="1770801" cy="4418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lIns="90000" tIns="46800" rIns="90000" bIns="4680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1600" b="1" dirty="0"/>
              <a:t>01.</a:t>
            </a:r>
            <a:r>
              <a:rPr lang="zh-CN" altLang="en-US" sz="1600" b="1" dirty="0"/>
              <a:t>时间复杂度</a:t>
            </a:r>
            <a:r>
              <a:rPr lang="en-US" altLang="zh-CN" sz="1600" b="1" dirty="0"/>
              <a:t>&amp;</a:t>
            </a:r>
            <a:r>
              <a:rPr lang="zh-CN" altLang="en-US" sz="1600" b="1" dirty="0"/>
              <a:t>空间复杂度</a:t>
            </a:r>
            <a:endParaRPr lang="zh-CN" altLang="en-US" sz="1600" b="1" dirty="0"/>
          </a:p>
        </p:txBody>
      </p:sp>
      <p:sp>
        <p:nvSpPr>
          <p:cNvPr id="32" name="矩形 31"/>
          <p:cNvSpPr/>
          <p:nvPr/>
        </p:nvSpPr>
        <p:spPr bwMode="auto">
          <a:xfrm>
            <a:off x="685165" y="1668780"/>
            <a:ext cx="11416030" cy="66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在DFS时，</a:t>
            </a:r>
            <a:r>
              <a:rPr lang="zh-CN" altLang="en-US" sz="1600" dirty="0"/>
              <a:t>最差情况下</a:t>
            </a:r>
            <a:r>
              <a:rPr lang="en-US" altLang="zh-CN" sz="1600" dirty="0"/>
              <a:t>程序</a:t>
            </a:r>
            <a:r>
              <a:rPr lang="zh-CN" altLang="en-US" sz="1600" dirty="0"/>
              <a:t>会</a:t>
            </a:r>
            <a:r>
              <a:rPr lang="en-US" altLang="zh-CN" sz="1600" dirty="0"/>
              <a:t>依次遍历所有可能的情况。由于每个</a:t>
            </a:r>
            <a:r>
              <a:rPr lang="zh-CN" altLang="en-US" sz="1600" dirty="0"/>
              <a:t>字符串</a:t>
            </a:r>
            <a:r>
              <a:rPr lang="en-US" altLang="zh-CN" sz="1600" dirty="0"/>
              <a:t>都有选择和非选择的情况，</a:t>
            </a:r>
            <a:r>
              <a:rPr lang="en-US" altLang="zh-CN" sz="1600" b="1" dirty="0"/>
              <a:t>最差</a:t>
            </a:r>
            <a:r>
              <a:rPr lang="en-US" altLang="zh-CN" sz="1600" dirty="0"/>
              <a:t>的时间复杂度为</a:t>
            </a:r>
            <a:r>
              <a:rPr lang="en-US" altLang="zh-CN" sz="1600" b="1" dirty="0"/>
              <a:t>O(2^n)</a:t>
            </a:r>
            <a:r>
              <a:rPr lang="en-US" altLang="zh-CN" sz="1600" dirty="0"/>
              <a:t>。剪枝后，程序运行得更快，但没有</a:t>
            </a:r>
            <a:r>
              <a:rPr lang="zh-CN" altLang="en-US" sz="1600" dirty="0"/>
              <a:t>确定</a:t>
            </a:r>
            <a:r>
              <a:rPr lang="en-US" altLang="zh-CN" sz="1600" dirty="0"/>
              <a:t>的时间复杂度，因为它在不同的情况下运行不同</a:t>
            </a:r>
            <a:endParaRPr lang="en-US" altLang="zh-CN" sz="16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600" dirty="0"/>
              <a:t>空间复杂度 = 每次递归的空间复杂度 * 递归深度</a:t>
            </a:r>
            <a:r>
              <a:rPr lang="en-US" sz="1600" dirty="0"/>
              <a:t>=c*n=O</a:t>
            </a:r>
            <a:r>
              <a:rPr lang="en-US" sz="1600" b="1" dirty="0"/>
              <a:t>(N)</a:t>
            </a:r>
            <a:endParaRPr lang="en-US" sz="1600" b="1" dirty="0"/>
          </a:p>
        </p:txBody>
      </p:sp>
      <p:sp>
        <p:nvSpPr>
          <p:cNvPr id="33" name="文本框 32"/>
          <p:cNvSpPr txBox="1"/>
          <p:nvPr/>
        </p:nvSpPr>
        <p:spPr bwMode="auto">
          <a:xfrm>
            <a:off x="672951" y="3190440"/>
            <a:ext cx="1770801" cy="4418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none" lIns="90000" tIns="46800" rIns="90000" bIns="4680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600" b="1" dirty="0"/>
              <a:t>02.</a:t>
            </a:r>
            <a:r>
              <a:rPr lang="zh-CN" altLang="en-US" sz="1600" b="1" dirty="0"/>
              <a:t>剪枝的必要性</a:t>
            </a:r>
            <a:endParaRPr lang="en-US" altLang="zh-CN" sz="1600" b="1" dirty="0"/>
          </a:p>
        </p:txBody>
      </p:sp>
      <p:sp>
        <p:nvSpPr>
          <p:cNvPr id="34" name="矩形 33"/>
          <p:cNvSpPr/>
          <p:nvPr/>
        </p:nvSpPr>
        <p:spPr bwMode="auto">
          <a:xfrm>
            <a:off x="685165" y="3728720"/>
            <a:ext cx="10840085" cy="66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根据未</a:t>
            </a:r>
            <a:r>
              <a:rPr lang="zh-CN" altLang="en-US" sz="1600" dirty="0"/>
              <a:t>剪枝</a:t>
            </a:r>
            <a:r>
              <a:rPr lang="en-US" altLang="zh-CN" sz="1600" dirty="0"/>
              <a:t>和</a:t>
            </a:r>
            <a:r>
              <a:rPr lang="zh-CN" altLang="en-US" sz="1600" dirty="0"/>
              <a:t>剪枝</a:t>
            </a:r>
            <a:r>
              <a:rPr lang="en-US" altLang="zh-CN" sz="1600" dirty="0"/>
              <a:t>的结果</a:t>
            </a:r>
            <a:r>
              <a:rPr lang="zh-CN" altLang="en-US" sz="1600" dirty="0"/>
              <a:t>对比</a:t>
            </a:r>
            <a:r>
              <a:rPr lang="en-US" altLang="zh-CN" sz="1600" dirty="0"/>
              <a:t>，</a:t>
            </a:r>
            <a:r>
              <a:rPr lang="zh-CN" altLang="en-US" sz="1600" dirty="0"/>
              <a:t>剪枝</a:t>
            </a:r>
            <a:r>
              <a:rPr lang="en-US" altLang="zh-CN" sz="1600" dirty="0"/>
              <a:t>操作的效果</a:t>
            </a:r>
            <a:r>
              <a:rPr lang="zh-CN" altLang="en-US" sz="1600" dirty="0"/>
              <a:t>很明显</a:t>
            </a:r>
            <a:r>
              <a:rPr lang="en-US" altLang="zh-CN" sz="1600" dirty="0"/>
              <a:t>。输入超过30个字符串后，未</a:t>
            </a:r>
            <a:r>
              <a:rPr lang="zh-CN" altLang="en-US" sz="1600" dirty="0"/>
              <a:t>剪枝</a:t>
            </a:r>
            <a:r>
              <a:rPr lang="en-US" altLang="zh-CN" sz="1600" dirty="0"/>
              <a:t>的情况</a:t>
            </a:r>
            <a:r>
              <a:rPr lang="zh-CN" altLang="en-US" sz="1600" dirty="0"/>
              <a:t>下运行</a:t>
            </a:r>
            <a:r>
              <a:rPr lang="en-US" altLang="zh-CN" sz="1600" dirty="0"/>
              <a:t>时间</a:t>
            </a:r>
            <a:r>
              <a:rPr lang="zh-CN" altLang="en-US" sz="1600" dirty="0"/>
              <a:t>已经过长。</a:t>
            </a:r>
            <a:endParaRPr lang="en-US" altLang="zh-CN" sz="1600" dirty="0"/>
          </a:p>
        </p:txBody>
      </p:sp>
      <p:sp>
        <p:nvSpPr>
          <p:cNvPr id="35" name="文本框 34"/>
          <p:cNvSpPr txBox="1"/>
          <p:nvPr/>
        </p:nvSpPr>
        <p:spPr bwMode="auto">
          <a:xfrm>
            <a:off x="665966" y="4776501"/>
            <a:ext cx="1770801" cy="4418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90000" tIns="46800" rIns="90000" bIns="4680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bg1"/>
                </a:solidFill>
              </a:rPr>
              <a:t>03.</a:t>
            </a:r>
            <a:r>
              <a:rPr lang="zh-CN" altLang="en-US" sz="1600" b="1" dirty="0">
                <a:solidFill>
                  <a:schemeClr val="bg1"/>
                </a:solidFill>
              </a:rPr>
              <a:t>不稳定性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685165" y="5287010"/>
            <a:ext cx="10741660" cy="66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剪枝后</a:t>
            </a:r>
            <a:r>
              <a:rPr lang="en-US" altLang="zh-CN" sz="1600" dirty="0"/>
              <a:t>，dfs都表现出</a:t>
            </a:r>
            <a:r>
              <a:rPr lang="zh-CN" altLang="en-US" sz="1600" dirty="0"/>
              <a:t>很大的</a:t>
            </a:r>
            <a:r>
              <a:rPr lang="en-US" altLang="zh-CN" sz="1600" dirty="0"/>
              <a:t>不稳定性，最大和最小时间根据输入</a:t>
            </a:r>
            <a:r>
              <a:rPr lang="zh-CN" altLang="en-US" sz="1600" dirty="0"/>
              <a:t>不同</a:t>
            </a:r>
            <a:r>
              <a:rPr lang="en-US" altLang="zh-CN" sz="1600" dirty="0"/>
              <a:t>变化很大</a:t>
            </a:r>
            <a:r>
              <a:rPr lang="zh-CN" altLang="en-US" sz="1600" dirty="0"/>
              <a:t>。在输入最大数的情况下，单次进行搜索用时往往不长，但平均时间很长，可能是因为其中的一些输入巧妙地避开剪枝，拖了后腿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altLang="zh-CN" dirty="0" err="1"/>
              <a:t>OfficePLUS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dirty="0"/>
              <a:t>结果分析</a:t>
            </a:r>
            <a:endParaRPr lang="zh-CN" dirty="0"/>
          </a:p>
        </p:txBody>
      </p:sp>
      <p:sp>
        <p:nvSpPr>
          <p:cNvPr id="31" name="文本框 30"/>
          <p:cNvSpPr txBox="1"/>
          <p:nvPr/>
        </p:nvSpPr>
        <p:spPr bwMode="auto">
          <a:xfrm>
            <a:off x="685016" y="1162419"/>
            <a:ext cx="1770801" cy="4418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lIns="90000" tIns="46800" rIns="90000" bIns="4680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1600" b="1" dirty="0"/>
              <a:t>04.</a:t>
            </a:r>
            <a:r>
              <a:rPr lang="zh-CN" altLang="en-US" sz="1600" b="1" dirty="0"/>
              <a:t>特殊输入</a:t>
            </a:r>
            <a:endParaRPr lang="zh-CN" altLang="en-US" sz="1600" b="1" dirty="0"/>
          </a:p>
        </p:txBody>
      </p:sp>
      <p:sp>
        <p:nvSpPr>
          <p:cNvPr id="32" name="矩形 31"/>
          <p:cNvSpPr/>
          <p:nvPr/>
        </p:nvSpPr>
        <p:spPr bwMode="auto">
          <a:xfrm>
            <a:off x="685165" y="1668780"/>
            <a:ext cx="11416030" cy="66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600" dirty="0"/>
              <a:t>在四种</a:t>
            </a:r>
            <a:r>
              <a:rPr lang="zh-CN" sz="1600" dirty="0"/>
              <a:t>剪枝</a:t>
            </a:r>
            <a:r>
              <a:rPr sz="1600" dirty="0"/>
              <a:t>操作中，精确匹配条件的修剪仅适用于特殊输入(如pta上的几个测试点)</a:t>
            </a:r>
            <a:r>
              <a:rPr lang="zh-CN" sz="1600" dirty="0"/>
              <a:t>，在这些情况下运行会很快</a:t>
            </a:r>
            <a:endParaRPr lang="zh-CN" sz="1600" dirty="0"/>
          </a:p>
        </p:txBody>
      </p:sp>
      <p:sp>
        <p:nvSpPr>
          <p:cNvPr id="33" name="文本框 32"/>
          <p:cNvSpPr txBox="1"/>
          <p:nvPr/>
        </p:nvSpPr>
        <p:spPr bwMode="auto">
          <a:xfrm>
            <a:off x="666115" y="2558415"/>
            <a:ext cx="2120900" cy="4419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none" lIns="90000" tIns="46800" rIns="90000" bIns="4680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600" b="1" dirty="0"/>
              <a:t>05.</a:t>
            </a:r>
            <a:r>
              <a:rPr lang="zh-CN" altLang="en-US" sz="1600" b="1" dirty="0"/>
              <a:t>最有效的剪枝方法</a:t>
            </a:r>
            <a:endParaRPr lang="en-US" altLang="zh-CN" sz="1600" b="1" dirty="0"/>
          </a:p>
        </p:txBody>
      </p:sp>
      <p:sp>
        <p:nvSpPr>
          <p:cNvPr id="34" name="矩形 33"/>
          <p:cNvSpPr/>
          <p:nvPr/>
        </p:nvSpPr>
        <p:spPr bwMode="auto">
          <a:xfrm>
            <a:off x="673100" y="3227705"/>
            <a:ext cx="10840085" cy="66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600" dirty="0"/>
              <a:t>在四种</a:t>
            </a:r>
            <a:r>
              <a:rPr lang="zh-CN" sz="1600" dirty="0"/>
              <a:t>剪枝</a:t>
            </a:r>
            <a:r>
              <a:rPr sz="1600" dirty="0"/>
              <a:t>操作中，</a:t>
            </a:r>
            <a:r>
              <a:rPr sz="1600" b="1" dirty="0"/>
              <a:t>最优</a:t>
            </a:r>
            <a:r>
              <a:rPr lang="zh-CN" sz="1600" b="1" dirty="0"/>
              <a:t>性剪枝</a:t>
            </a:r>
            <a:r>
              <a:rPr sz="1600" dirty="0"/>
              <a:t>的影响最大(或</a:t>
            </a:r>
            <a:r>
              <a:rPr lang="zh-CN" sz="1600" dirty="0"/>
              <a:t>者说最</a:t>
            </a:r>
            <a:r>
              <a:rPr sz="1600" dirty="0"/>
              <a:t>基本)，不进行这种</a:t>
            </a:r>
            <a:r>
              <a:rPr lang="zh-CN" sz="1600" dirty="0"/>
              <a:t>剪枝</a:t>
            </a:r>
            <a:r>
              <a:rPr sz="1600" dirty="0"/>
              <a:t>的时间几乎与不进行修剪的时间相似或更大(</a:t>
            </a:r>
            <a:r>
              <a:rPr lang="zh-CN" sz="1600" dirty="0"/>
              <a:t>因为</a:t>
            </a:r>
            <a:r>
              <a:rPr sz="1600" dirty="0"/>
              <a:t>其他修剪有一些额外的操作</a:t>
            </a:r>
            <a:r>
              <a:rPr lang="zh-CN" sz="1600" dirty="0"/>
              <a:t>）</a:t>
            </a:r>
            <a:endParaRPr lang="zh-CN" sz="1600" dirty="0"/>
          </a:p>
        </p:txBody>
      </p:sp>
      <p:sp>
        <p:nvSpPr>
          <p:cNvPr id="35" name="文本框 34"/>
          <p:cNvSpPr txBox="1"/>
          <p:nvPr/>
        </p:nvSpPr>
        <p:spPr bwMode="auto">
          <a:xfrm>
            <a:off x="666115" y="4399280"/>
            <a:ext cx="2370455" cy="441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90000" tIns="46800" rIns="90000" bIns="4680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bg1"/>
                </a:solidFill>
              </a:rPr>
              <a:t>06.</a:t>
            </a:r>
            <a:r>
              <a:rPr lang="zh-CN" altLang="en-US" sz="1600" b="1" dirty="0">
                <a:solidFill>
                  <a:schemeClr val="bg1"/>
                </a:solidFill>
              </a:rPr>
              <a:t>优化搜索顺序的作用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685165" y="5034280"/>
            <a:ext cx="10741660" cy="66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600" dirty="0"/>
              <a:t>在四次剪枝操作中，优化搜索顺序效果稳定，缺少</a:t>
            </a:r>
            <a:r>
              <a:rPr lang="zh-CN" sz="1600" dirty="0"/>
              <a:t>该</a:t>
            </a:r>
            <a:r>
              <a:rPr sz="1600" dirty="0"/>
              <a:t>剪枝会在一定程度上减慢搜索速度</a:t>
            </a:r>
            <a:endParaRPr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altLang="zh-CN" dirty="0" err="1"/>
              <a:t>OfficePLUS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dirty="0"/>
              <a:t>结果分析</a:t>
            </a:r>
            <a:endParaRPr lang="zh-CN" dirty="0"/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 bwMode="auto">
          <a:xfrm>
            <a:off x="730250" y="1404620"/>
            <a:ext cx="2370455" cy="4419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lIns="90000" tIns="46800" rIns="90000" bIns="4680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bg1"/>
                </a:solidFill>
              </a:rPr>
              <a:t>07.</a:t>
            </a:r>
            <a:r>
              <a:rPr lang="zh-CN" altLang="en-US" sz="1600" b="1" dirty="0">
                <a:solidFill>
                  <a:schemeClr val="bg1"/>
                </a:solidFill>
              </a:rPr>
              <a:t>效果不明显的剪枝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 bwMode="auto">
          <a:xfrm>
            <a:off x="730250" y="2009140"/>
            <a:ext cx="10741660" cy="66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600" dirty="0"/>
              <a:t>在四种</a:t>
            </a:r>
            <a:r>
              <a:rPr lang="zh-CN" sz="1600" dirty="0"/>
              <a:t>剪枝</a:t>
            </a:r>
            <a:r>
              <a:rPr sz="1600" dirty="0"/>
              <a:t>中，</a:t>
            </a:r>
            <a:r>
              <a:rPr sz="1600" b="1" dirty="0"/>
              <a:t>可行性</a:t>
            </a:r>
            <a:r>
              <a:rPr lang="zh-CN" sz="1600" b="1" dirty="0"/>
              <a:t>剪枝</a:t>
            </a:r>
            <a:r>
              <a:rPr lang="zh-CN" sz="1600" dirty="0"/>
              <a:t>主要适用于剩余字符不足的情况；</a:t>
            </a:r>
            <a:r>
              <a:rPr lang="zh-CN" sz="1600" b="1" dirty="0"/>
              <a:t>额外字符为零直接返回</a:t>
            </a:r>
            <a:r>
              <a:rPr lang="zh-CN" sz="1600" dirty="0"/>
              <a:t>适用于完全匹配的情况，这两种方式都主要针对特殊情况，但是在完全随机的情况下这种情况很少，所以在测试中效果不明显。</a:t>
            </a:r>
            <a:endParaRPr lang="zh-CN" sz="1600" dirty="0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1710" y="2964180"/>
            <a:ext cx="4932045" cy="31070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71615" y="2964180"/>
            <a:ext cx="4953635" cy="31070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: 圆角 55"/>
          <p:cNvSpPr/>
          <p:nvPr/>
        </p:nvSpPr>
        <p:spPr bwMode="auto">
          <a:xfrm>
            <a:off x="6062559" y="1396319"/>
            <a:ext cx="4546444" cy="414293"/>
          </a:xfrm>
          <a:prstGeom prst="roundRect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</a:ln>
        </p:spPr>
        <p:txBody>
          <a:bodyPr rot="0" spcFirstLastPara="0" vert="horz" wrap="square" lIns="91440" tIns="45720" rIns="91440" bIns="4572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1400" dirty="0"/>
          </a:p>
        </p:txBody>
      </p:sp>
      <p:grpSp>
        <p:nvGrpSpPr>
          <p:cNvPr id="2" name="组合 1"/>
          <p:cNvGrpSpPr/>
          <p:nvPr/>
        </p:nvGrpSpPr>
        <p:grpSpPr>
          <a:xfrm>
            <a:off x="6255896" y="1327271"/>
            <a:ext cx="773346" cy="552392"/>
            <a:chOff x="6255896" y="1327271"/>
            <a:chExt cx="773346" cy="552392"/>
          </a:xfrm>
        </p:grpSpPr>
        <p:sp>
          <p:nvSpPr>
            <p:cNvPr id="57" name="梯形 56"/>
            <p:cNvSpPr/>
            <p:nvPr/>
          </p:nvSpPr>
          <p:spPr bwMode="auto">
            <a:xfrm flipV="1">
              <a:off x="6255896" y="1810614"/>
              <a:ext cx="773346" cy="69049"/>
            </a:xfrm>
            <a:prstGeom prst="trapezoid">
              <a:avLst>
                <a:gd name="adj" fmla="val 154634"/>
              </a:avLst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</a:p>
          </p:txBody>
        </p:sp>
        <p:sp>
          <p:nvSpPr>
            <p:cNvPr id="58" name="梯形 57"/>
            <p:cNvSpPr/>
            <p:nvPr/>
          </p:nvSpPr>
          <p:spPr bwMode="auto">
            <a:xfrm>
              <a:off x="6255896" y="1327271"/>
              <a:ext cx="773346" cy="69049"/>
            </a:xfrm>
            <a:prstGeom prst="trapezoid">
              <a:avLst>
                <a:gd name="adj" fmla="val 154634"/>
              </a:avLst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</a:p>
          </p:txBody>
        </p:sp>
        <p:sp>
          <p:nvSpPr>
            <p:cNvPr id="59" name="矩形 58"/>
            <p:cNvSpPr/>
            <p:nvPr/>
          </p:nvSpPr>
          <p:spPr bwMode="auto">
            <a:xfrm>
              <a:off x="6366374" y="1327271"/>
              <a:ext cx="552390" cy="5523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  <a:round/>
            </a:ln>
          </p:spPr>
          <p:txBody>
            <a:bodyPr rot="0" spcFirstLastPara="0" vert="horz" wrap="square" lIns="91440" tIns="45720" rIns="91440" bIns="45720" anchor="ctr" anchorCtr="1" forceAA="0" compatLnSpc="1">
              <a:no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en-US" altLang="zh-CN" sz="20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60" name="矩形: 圆角 59"/>
          <p:cNvSpPr/>
          <p:nvPr/>
        </p:nvSpPr>
        <p:spPr bwMode="auto">
          <a:xfrm>
            <a:off x="6062559" y="2207812"/>
            <a:ext cx="4546444" cy="414293"/>
          </a:xfrm>
          <a:prstGeom prst="roundRect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</a:ln>
        </p:spPr>
        <p:txBody>
          <a:bodyPr rot="0" spcFirstLastPara="0" vert="horz" wrap="square" lIns="91440" tIns="45720" rIns="91440" bIns="4572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1400" dirty="0"/>
          </a:p>
        </p:txBody>
      </p:sp>
      <p:grpSp>
        <p:nvGrpSpPr>
          <p:cNvPr id="3" name="组合 2"/>
          <p:cNvGrpSpPr/>
          <p:nvPr/>
        </p:nvGrpSpPr>
        <p:grpSpPr>
          <a:xfrm>
            <a:off x="6255896" y="2138764"/>
            <a:ext cx="773346" cy="552392"/>
            <a:chOff x="6255896" y="2138764"/>
            <a:chExt cx="773346" cy="552392"/>
          </a:xfrm>
        </p:grpSpPr>
        <p:sp>
          <p:nvSpPr>
            <p:cNvPr id="61" name="梯形 60"/>
            <p:cNvSpPr/>
            <p:nvPr/>
          </p:nvSpPr>
          <p:spPr bwMode="auto">
            <a:xfrm flipV="1">
              <a:off x="6255896" y="2622107"/>
              <a:ext cx="773346" cy="69049"/>
            </a:xfrm>
            <a:prstGeom prst="trapezoid">
              <a:avLst>
                <a:gd name="adj" fmla="val 154634"/>
              </a:avLst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</a:p>
          </p:txBody>
        </p:sp>
        <p:sp>
          <p:nvSpPr>
            <p:cNvPr id="62" name="梯形 61"/>
            <p:cNvSpPr/>
            <p:nvPr/>
          </p:nvSpPr>
          <p:spPr bwMode="auto">
            <a:xfrm>
              <a:off x="6255896" y="2138764"/>
              <a:ext cx="773346" cy="69049"/>
            </a:xfrm>
            <a:prstGeom prst="trapezoid">
              <a:avLst>
                <a:gd name="adj" fmla="val 154634"/>
              </a:avLst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</a:p>
          </p:txBody>
        </p:sp>
        <p:sp>
          <p:nvSpPr>
            <p:cNvPr id="63" name="矩形 62"/>
            <p:cNvSpPr/>
            <p:nvPr/>
          </p:nvSpPr>
          <p:spPr bwMode="auto">
            <a:xfrm>
              <a:off x="6366374" y="2138764"/>
              <a:ext cx="552390" cy="5523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  <a:round/>
            </a:ln>
          </p:spPr>
          <p:txBody>
            <a:bodyPr rot="0" spcFirstLastPara="0" vert="horz" wrap="square" lIns="91440" tIns="45720" rIns="91440" bIns="45720" anchor="ctr" anchorCtr="1" forceAA="0" compatLnSpc="1">
              <a:noAutofit/>
            </a:bodyPr>
            <a:lstStyle/>
            <a:p>
              <a:pPr algn="ctr"/>
              <a:r>
                <a:rPr lang="en-US" altLang="zh-CN" sz="200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en-US" altLang="zh-CN" sz="200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64" name="矩形: 圆角 63"/>
          <p:cNvSpPr/>
          <p:nvPr/>
        </p:nvSpPr>
        <p:spPr bwMode="auto">
          <a:xfrm>
            <a:off x="6062559" y="3019305"/>
            <a:ext cx="4546444" cy="414293"/>
          </a:xfrm>
          <a:prstGeom prst="roundRect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</a:ln>
        </p:spPr>
        <p:txBody>
          <a:bodyPr rot="0" spcFirstLastPara="0" vert="horz" wrap="square" lIns="91440" tIns="45720" rIns="91440" bIns="45720" anchor="ctr" anchorCtr="0" forceAA="0" compatLnSpc="1">
            <a:noAutofit/>
          </a:bodyPr>
          <a:lstStyle/>
          <a:p>
            <a:pPr algn="ctr"/>
            <a:endParaRPr lang="zh-CN" altLang="en-US" sz="1400" dirty="0"/>
          </a:p>
        </p:txBody>
      </p:sp>
      <p:grpSp>
        <p:nvGrpSpPr>
          <p:cNvPr id="4" name="组合 3"/>
          <p:cNvGrpSpPr/>
          <p:nvPr/>
        </p:nvGrpSpPr>
        <p:grpSpPr>
          <a:xfrm>
            <a:off x="6255896" y="2950257"/>
            <a:ext cx="773346" cy="552392"/>
            <a:chOff x="6255896" y="2950257"/>
            <a:chExt cx="773346" cy="552392"/>
          </a:xfrm>
        </p:grpSpPr>
        <p:sp>
          <p:nvSpPr>
            <p:cNvPr id="65" name="梯形 64"/>
            <p:cNvSpPr/>
            <p:nvPr/>
          </p:nvSpPr>
          <p:spPr bwMode="auto">
            <a:xfrm flipV="1">
              <a:off x="6255896" y="3433600"/>
              <a:ext cx="773346" cy="69049"/>
            </a:xfrm>
            <a:prstGeom prst="trapezoid">
              <a:avLst>
                <a:gd name="adj" fmla="val 154634"/>
              </a:avLst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</a:p>
          </p:txBody>
        </p:sp>
        <p:sp>
          <p:nvSpPr>
            <p:cNvPr id="66" name="梯形 65"/>
            <p:cNvSpPr/>
            <p:nvPr/>
          </p:nvSpPr>
          <p:spPr bwMode="auto">
            <a:xfrm>
              <a:off x="6255896" y="2950257"/>
              <a:ext cx="773346" cy="69049"/>
            </a:xfrm>
            <a:prstGeom prst="trapezoid">
              <a:avLst>
                <a:gd name="adj" fmla="val 154634"/>
              </a:avLst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</a:p>
          </p:txBody>
        </p:sp>
        <p:sp>
          <p:nvSpPr>
            <p:cNvPr id="67" name="矩形 66"/>
            <p:cNvSpPr/>
            <p:nvPr/>
          </p:nvSpPr>
          <p:spPr bwMode="auto">
            <a:xfrm>
              <a:off x="6366374" y="2950257"/>
              <a:ext cx="552390" cy="5523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  <a:round/>
            </a:ln>
          </p:spPr>
          <p:txBody>
            <a:bodyPr rot="0" spcFirstLastPara="0" vert="horz" wrap="square" lIns="91440" tIns="45720" rIns="91440" bIns="45720" anchor="ctr" anchorCtr="1" forceAA="0" compatLnSpc="1">
              <a:no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en-US" altLang="zh-CN" sz="20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68" name="矩形: 圆角 67"/>
          <p:cNvSpPr/>
          <p:nvPr/>
        </p:nvSpPr>
        <p:spPr bwMode="auto">
          <a:xfrm>
            <a:off x="6062559" y="3830798"/>
            <a:ext cx="4546444" cy="414293"/>
          </a:xfrm>
          <a:prstGeom prst="roundRect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</a:ln>
        </p:spPr>
        <p:txBody>
          <a:bodyPr rot="0" spcFirstLastPara="0" vert="horz" wrap="square" lIns="91440" tIns="45720" rIns="91440" bIns="45720" anchor="ctr" anchorCtr="0" forceAA="0" compatLnSpc="1">
            <a:noAutofit/>
          </a:bodyPr>
          <a:lstStyle/>
          <a:p>
            <a:pPr algn="ctr"/>
            <a:endParaRPr lang="zh-CN" altLang="en-US" sz="1400" dirty="0"/>
          </a:p>
        </p:txBody>
      </p:sp>
      <p:grpSp>
        <p:nvGrpSpPr>
          <p:cNvPr id="5" name="组合 4"/>
          <p:cNvGrpSpPr/>
          <p:nvPr/>
        </p:nvGrpSpPr>
        <p:grpSpPr>
          <a:xfrm>
            <a:off x="6255896" y="3761750"/>
            <a:ext cx="773346" cy="552392"/>
            <a:chOff x="6255896" y="3761750"/>
            <a:chExt cx="773346" cy="552392"/>
          </a:xfrm>
        </p:grpSpPr>
        <p:sp>
          <p:nvSpPr>
            <p:cNvPr id="69" name="梯形 68"/>
            <p:cNvSpPr/>
            <p:nvPr/>
          </p:nvSpPr>
          <p:spPr bwMode="auto">
            <a:xfrm flipV="1">
              <a:off x="6255896" y="4245093"/>
              <a:ext cx="773346" cy="69049"/>
            </a:xfrm>
            <a:prstGeom prst="trapezoid">
              <a:avLst>
                <a:gd name="adj" fmla="val 154634"/>
              </a:avLst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</a:p>
          </p:txBody>
        </p:sp>
        <p:sp>
          <p:nvSpPr>
            <p:cNvPr id="70" name="梯形 69"/>
            <p:cNvSpPr/>
            <p:nvPr/>
          </p:nvSpPr>
          <p:spPr bwMode="auto">
            <a:xfrm>
              <a:off x="6255896" y="3761750"/>
              <a:ext cx="773346" cy="69049"/>
            </a:xfrm>
            <a:prstGeom prst="trapezoid">
              <a:avLst>
                <a:gd name="adj" fmla="val 154634"/>
              </a:avLst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</a:p>
          </p:txBody>
        </p:sp>
        <p:sp>
          <p:nvSpPr>
            <p:cNvPr id="71" name="矩形 70"/>
            <p:cNvSpPr/>
            <p:nvPr/>
          </p:nvSpPr>
          <p:spPr bwMode="auto">
            <a:xfrm>
              <a:off x="6366374" y="3761750"/>
              <a:ext cx="552390" cy="5523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  <a:round/>
            </a:ln>
          </p:spPr>
          <p:txBody>
            <a:bodyPr rot="0" spcFirstLastPara="0" vert="horz" wrap="square" lIns="91440" tIns="45720" rIns="91440" bIns="45720" anchor="ctr" anchorCtr="1" forceAA="0" compatLnSpc="1">
              <a:no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en-US" altLang="zh-CN" sz="20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72" name="任意多边形: 形状 71"/>
          <p:cNvSpPr/>
          <p:nvPr/>
        </p:nvSpPr>
        <p:spPr bwMode="auto">
          <a:xfrm>
            <a:off x="2820560" y="2384881"/>
            <a:ext cx="903494" cy="3082466"/>
          </a:xfrm>
          <a:custGeom>
            <a:avLst/>
            <a:gdLst>
              <a:gd name="T0" fmla="*/ 1764 w 4053"/>
              <a:gd name="T1" fmla="*/ 0 h 16197"/>
              <a:gd name="T2" fmla="*/ 2323 w 4053"/>
              <a:gd name="T3" fmla="*/ 0 h 16197"/>
              <a:gd name="T4" fmla="*/ 2323 w 4053"/>
              <a:gd name="T5" fmla="*/ 892 h 16197"/>
              <a:gd name="T6" fmla="*/ 1764 w 4053"/>
              <a:gd name="T7" fmla="*/ 892 h 16197"/>
              <a:gd name="T8" fmla="*/ 1764 w 4053"/>
              <a:gd name="T9" fmla="*/ 0 h 16197"/>
              <a:gd name="T10" fmla="*/ 1831 w 4053"/>
              <a:gd name="T11" fmla="*/ 11317 h 16197"/>
              <a:gd name="T12" fmla="*/ 2256 w 4053"/>
              <a:gd name="T13" fmla="*/ 11317 h 16197"/>
              <a:gd name="T14" fmla="*/ 2256 w 4053"/>
              <a:gd name="T15" fmla="*/ 13709 h 16197"/>
              <a:gd name="T16" fmla="*/ 4053 w 4053"/>
              <a:gd name="T17" fmla="*/ 15988 h 16197"/>
              <a:gd name="T18" fmla="*/ 3787 w 4053"/>
              <a:gd name="T19" fmla="*/ 16197 h 16197"/>
              <a:gd name="T20" fmla="*/ 2256 w 4053"/>
              <a:gd name="T21" fmla="*/ 14256 h 16197"/>
              <a:gd name="T22" fmla="*/ 2256 w 4053"/>
              <a:gd name="T23" fmla="*/ 16151 h 16197"/>
              <a:gd name="T24" fmla="*/ 1831 w 4053"/>
              <a:gd name="T25" fmla="*/ 16151 h 16197"/>
              <a:gd name="T26" fmla="*/ 1831 w 4053"/>
              <a:gd name="T27" fmla="*/ 14215 h 16197"/>
              <a:gd name="T28" fmla="*/ 266 w 4053"/>
              <a:gd name="T29" fmla="*/ 16197 h 16197"/>
              <a:gd name="T30" fmla="*/ 0 w 4053"/>
              <a:gd name="T31" fmla="*/ 15988 h 16197"/>
              <a:gd name="T32" fmla="*/ 1831 w 4053"/>
              <a:gd name="T33" fmla="*/ 13668 h 16197"/>
              <a:gd name="T34" fmla="*/ 1831 w 4053"/>
              <a:gd name="T35" fmla="*/ 11317 h 16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53" h="16197">
                <a:moveTo>
                  <a:pt x="1764" y="0"/>
                </a:moveTo>
                <a:lnTo>
                  <a:pt x="2323" y="0"/>
                </a:lnTo>
                <a:lnTo>
                  <a:pt x="2323" y="892"/>
                </a:lnTo>
                <a:lnTo>
                  <a:pt x="1764" y="892"/>
                </a:lnTo>
                <a:lnTo>
                  <a:pt x="1764" y="0"/>
                </a:lnTo>
                <a:close/>
                <a:moveTo>
                  <a:pt x="1831" y="11317"/>
                </a:moveTo>
                <a:lnTo>
                  <a:pt x="2256" y="11317"/>
                </a:lnTo>
                <a:lnTo>
                  <a:pt x="2256" y="13709"/>
                </a:lnTo>
                <a:lnTo>
                  <a:pt x="4053" y="15988"/>
                </a:lnTo>
                <a:lnTo>
                  <a:pt x="3787" y="16197"/>
                </a:lnTo>
                <a:lnTo>
                  <a:pt x="2256" y="14256"/>
                </a:lnTo>
                <a:lnTo>
                  <a:pt x="2256" y="16151"/>
                </a:lnTo>
                <a:lnTo>
                  <a:pt x="1831" y="16151"/>
                </a:lnTo>
                <a:lnTo>
                  <a:pt x="1831" y="14215"/>
                </a:lnTo>
                <a:lnTo>
                  <a:pt x="266" y="16197"/>
                </a:lnTo>
                <a:lnTo>
                  <a:pt x="0" y="15988"/>
                </a:lnTo>
                <a:lnTo>
                  <a:pt x="1831" y="13668"/>
                </a:lnTo>
                <a:lnTo>
                  <a:pt x="1831" y="1131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lIns="91440" tIns="45720" rIns="91440" bIns="45720" anchor="ctr">
            <a:noAutofit/>
          </a:bodyPr>
          <a:lstStyle/>
          <a:p>
            <a:pPr algn="ctr"/>
          </a:p>
        </p:txBody>
      </p:sp>
      <p:sp>
        <p:nvSpPr>
          <p:cNvPr id="73" name="任意多边形: 形状 72"/>
          <p:cNvSpPr/>
          <p:nvPr/>
        </p:nvSpPr>
        <p:spPr bwMode="auto">
          <a:xfrm>
            <a:off x="1582998" y="2471816"/>
            <a:ext cx="3378619" cy="2325660"/>
          </a:xfrm>
          <a:custGeom>
            <a:avLst/>
            <a:gdLst>
              <a:gd name="T0" fmla="*/ 233 w 15146"/>
              <a:gd name="T1" fmla="*/ 466 h 10425"/>
              <a:gd name="T2" fmla="*/ 186 w 15146"/>
              <a:gd name="T3" fmla="*/ 460 h 10425"/>
              <a:gd name="T4" fmla="*/ 142 w 15146"/>
              <a:gd name="T5" fmla="*/ 447 h 10425"/>
              <a:gd name="T6" fmla="*/ 68 w 15146"/>
              <a:gd name="T7" fmla="*/ 397 h 10425"/>
              <a:gd name="T8" fmla="*/ 19 w 15146"/>
              <a:gd name="T9" fmla="*/ 323 h 10425"/>
              <a:gd name="T10" fmla="*/ 5 w 15146"/>
              <a:gd name="T11" fmla="*/ 279 h 10425"/>
              <a:gd name="T12" fmla="*/ 0 w 15146"/>
              <a:gd name="T13" fmla="*/ 233 h 10425"/>
              <a:gd name="T14" fmla="*/ 3 w 15146"/>
              <a:gd name="T15" fmla="*/ 197 h 10425"/>
              <a:gd name="T16" fmla="*/ 15 w 15146"/>
              <a:gd name="T17" fmla="*/ 154 h 10425"/>
              <a:gd name="T18" fmla="*/ 54 w 15146"/>
              <a:gd name="T19" fmla="*/ 85 h 10425"/>
              <a:gd name="T20" fmla="*/ 123 w 15146"/>
              <a:gd name="T21" fmla="*/ 28 h 10425"/>
              <a:gd name="T22" fmla="*/ 175 w 15146"/>
              <a:gd name="T23" fmla="*/ 8 h 10425"/>
              <a:gd name="T24" fmla="*/ 221 w 15146"/>
              <a:gd name="T25" fmla="*/ 1 h 10425"/>
              <a:gd name="T26" fmla="*/ 14938 w 15146"/>
              <a:gd name="T27" fmla="*/ 2 h 10425"/>
              <a:gd name="T28" fmla="*/ 14983 w 15146"/>
              <a:gd name="T29" fmla="*/ 11 h 10425"/>
              <a:gd name="T30" fmla="*/ 15044 w 15146"/>
              <a:gd name="T31" fmla="*/ 40 h 10425"/>
              <a:gd name="T32" fmla="*/ 15106 w 15146"/>
              <a:gd name="T33" fmla="*/ 104 h 10425"/>
              <a:gd name="T34" fmla="*/ 15135 w 15146"/>
              <a:gd name="T35" fmla="*/ 164 h 10425"/>
              <a:gd name="T36" fmla="*/ 15145 w 15146"/>
              <a:gd name="T37" fmla="*/ 209 h 10425"/>
              <a:gd name="T38" fmla="*/ 15146 w 15146"/>
              <a:gd name="T39" fmla="*/ 245 h 10425"/>
              <a:gd name="T40" fmla="*/ 15138 w 15146"/>
              <a:gd name="T41" fmla="*/ 291 h 10425"/>
              <a:gd name="T42" fmla="*/ 15118 w 15146"/>
              <a:gd name="T43" fmla="*/ 343 h 10425"/>
              <a:gd name="T44" fmla="*/ 15061 w 15146"/>
              <a:gd name="T45" fmla="*/ 412 h 10425"/>
              <a:gd name="T46" fmla="*/ 14993 w 15146"/>
              <a:gd name="T47" fmla="*/ 451 h 10425"/>
              <a:gd name="T48" fmla="*/ 14949 w 15146"/>
              <a:gd name="T49" fmla="*/ 462 h 10425"/>
              <a:gd name="T50" fmla="*/ 14729 w 15146"/>
              <a:gd name="T51" fmla="*/ 466 h 10425"/>
              <a:gd name="T52" fmla="*/ 14938 w 15146"/>
              <a:gd name="T53" fmla="*/ 9960 h 10425"/>
              <a:gd name="T54" fmla="*/ 14983 w 15146"/>
              <a:gd name="T55" fmla="*/ 9970 h 10425"/>
              <a:gd name="T56" fmla="*/ 15044 w 15146"/>
              <a:gd name="T57" fmla="*/ 9999 h 10425"/>
              <a:gd name="T58" fmla="*/ 15106 w 15146"/>
              <a:gd name="T59" fmla="*/ 10062 h 10425"/>
              <a:gd name="T60" fmla="*/ 15135 w 15146"/>
              <a:gd name="T61" fmla="*/ 10123 h 10425"/>
              <a:gd name="T62" fmla="*/ 15145 w 15146"/>
              <a:gd name="T63" fmla="*/ 10168 h 10425"/>
              <a:gd name="T64" fmla="*/ 15146 w 15146"/>
              <a:gd name="T65" fmla="*/ 10203 h 10425"/>
              <a:gd name="T66" fmla="*/ 15138 w 15146"/>
              <a:gd name="T67" fmla="*/ 10249 h 10425"/>
              <a:gd name="T68" fmla="*/ 15118 w 15146"/>
              <a:gd name="T69" fmla="*/ 10303 h 10425"/>
              <a:gd name="T70" fmla="*/ 15061 w 15146"/>
              <a:gd name="T71" fmla="*/ 10371 h 10425"/>
              <a:gd name="T72" fmla="*/ 14993 w 15146"/>
              <a:gd name="T73" fmla="*/ 10410 h 10425"/>
              <a:gd name="T74" fmla="*/ 14949 w 15146"/>
              <a:gd name="T75" fmla="*/ 10421 h 10425"/>
              <a:gd name="T76" fmla="*/ 233 w 15146"/>
              <a:gd name="T77" fmla="*/ 10425 h 10425"/>
              <a:gd name="T78" fmla="*/ 186 w 15146"/>
              <a:gd name="T79" fmla="*/ 10419 h 10425"/>
              <a:gd name="T80" fmla="*/ 142 w 15146"/>
              <a:gd name="T81" fmla="*/ 10406 h 10425"/>
              <a:gd name="T82" fmla="*/ 68 w 15146"/>
              <a:gd name="T83" fmla="*/ 10356 h 10425"/>
              <a:gd name="T84" fmla="*/ 19 w 15146"/>
              <a:gd name="T85" fmla="*/ 10282 h 10425"/>
              <a:gd name="T86" fmla="*/ 5 w 15146"/>
              <a:gd name="T87" fmla="*/ 10238 h 10425"/>
              <a:gd name="T88" fmla="*/ 0 w 15146"/>
              <a:gd name="T89" fmla="*/ 10191 h 10425"/>
              <a:gd name="T90" fmla="*/ 3 w 15146"/>
              <a:gd name="T91" fmla="*/ 10156 h 10425"/>
              <a:gd name="T92" fmla="*/ 15 w 15146"/>
              <a:gd name="T93" fmla="*/ 10112 h 10425"/>
              <a:gd name="T94" fmla="*/ 54 w 15146"/>
              <a:gd name="T95" fmla="*/ 10044 h 10425"/>
              <a:gd name="T96" fmla="*/ 123 w 15146"/>
              <a:gd name="T97" fmla="*/ 9987 h 10425"/>
              <a:gd name="T98" fmla="*/ 175 w 15146"/>
              <a:gd name="T99" fmla="*/ 9967 h 10425"/>
              <a:gd name="T100" fmla="*/ 221 w 15146"/>
              <a:gd name="T101" fmla="*/ 9959 h 10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5146" h="10425">
                <a:moveTo>
                  <a:pt x="233" y="9959"/>
                </a:moveTo>
                <a:lnTo>
                  <a:pt x="418" y="9959"/>
                </a:lnTo>
                <a:lnTo>
                  <a:pt x="418" y="466"/>
                </a:lnTo>
                <a:lnTo>
                  <a:pt x="233" y="466"/>
                </a:lnTo>
                <a:lnTo>
                  <a:pt x="221" y="466"/>
                </a:lnTo>
                <a:lnTo>
                  <a:pt x="209" y="465"/>
                </a:lnTo>
                <a:lnTo>
                  <a:pt x="198" y="462"/>
                </a:lnTo>
                <a:lnTo>
                  <a:pt x="186" y="460"/>
                </a:lnTo>
                <a:lnTo>
                  <a:pt x="175" y="458"/>
                </a:lnTo>
                <a:lnTo>
                  <a:pt x="164" y="455"/>
                </a:lnTo>
                <a:lnTo>
                  <a:pt x="153" y="451"/>
                </a:lnTo>
                <a:lnTo>
                  <a:pt x="142" y="447"/>
                </a:lnTo>
                <a:lnTo>
                  <a:pt x="123" y="437"/>
                </a:lnTo>
                <a:lnTo>
                  <a:pt x="103" y="425"/>
                </a:lnTo>
                <a:lnTo>
                  <a:pt x="85" y="412"/>
                </a:lnTo>
                <a:lnTo>
                  <a:pt x="68" y="397"/>
                </a:lnTo>
                <a:lnTo>
                  <a:pt x="54" y="381"/>
                </a:lnTo>
                <a:lnTo>
                  <a:pt x="40" y="363"/>
                </a:lnTo>
                <a:lnTo>
                  <a:pt x="29" y="343"/>
                </a:lnTo>
                <a:lnTo>
                  <a:pt x="19" y="323"/>
                </a:lnTo>
                <a:lnTo>
                  <a:pt x="15" y="313"/>
                </a:lnTo>
                <a:lnTo>
                  <a:pt x="10" y="302"/>
                </a:lnTo>
                <a:lnTo>
                  <a:pt x="8" y="291"/>
                </a:lnTo>
                <a:lnTo>
                  <a:pt x="5" y="279"/>
                </a:lnTo>
                <a:lnTo>
                  <a:pt x="3" y="268"/>
                </a:lnTo>
                <a:lnTo>
                  <a:pt x="2" y="256"/>
                </a:lnTo>
                <a:lnTo>
                  <a:pt x="0" y="245"/>
                </a:lnTo>
                <a:lnTo>
                  <a:pt x="0" y="233"/>
                </a:lnTo>
                <a:lnTo>
                  <a:pt x="0" y="233"/>
                </a:lnTo>
                <a:lnTo>
                  <a:pt x="0" y="221"/>
                </a:lnTo>
                <a:lnTo>
                  <a:pt x="2" y="209"/>
                </a:lnTo>
                <a:lnTo>
                  <a:pt x="3" y="197"/>
                </a:lnTo>
                <a:lnTo>
                  <a:pt x="5" y="186"/>
                </a:lnTo>
                <a:lnTo>
                  <a:pt x="8" y="174"/>
                </a:lnTo>
                <a:lnTo>
                  <a:pt x="10" y="164"/>
                </a:lnTo>
                <a:lnTo>
                  <a:pt x="15" y="154"/>
                </a:lnTo>
                <a:lnTo>
                  <a:pt x="19" y="143"/>
                </a:lnTo>
                <a:lnTo>
                  <a:pt x="29" y="122"/>
                </a:lnTo>
                <a:lnTo>
                  <a:pt x="40" y="104"/>
                </a:lnTo>
                <a:lnTo>
                  <a:pt x="54" y="85"/>
                </a:lnTo>
                <a:lnTo>
                  <a:pt x="68" y="69"/>
                </a:lnTo>
                <a:lnTo>
                  <a:pt x="85" y="53"/>
                </a:lnTo>
                <a:lnTo>
                  <a:pt x="103" y="40"/>
                </a:lnTo>
                <a:lnTo>
                  <a:pt x="123" y="28"/>
                </a:lnTo>
                <a:lnTo>
                  <a:pt x="142" y="19"/>
                </a:lnTo>
                <a:lnTo>
                  <a:pt x="153" y="14"/>
                </a:lnTo>
                <a:lnTo>
                  <a:pt x="164" y="11"/>
                </a:lnTo>
                <a:lnTo>
                  <a:pt x="175" y="8"/>
                </a:lnTo>
                <a:lnTo>
                  <a:pt x="186" y="5"/>
                </a:lnTo>
                <a:lnTo>
                  <a:pt x="198" y="3"/>
                </a:lnTo>
                <a:lnTo>
                  <a:pt x="209" y="2"/>
                </a:lnTo>
                <a:lnTo>
                  <a:pt x="221" y="1"/>
                </a:lnTo>
                <a:lnTo>
                  <a:pt x="233" y="0"/>
                </a:lnTo>
                <a:lnTo>
                  <a:pt x="14914" y="0"/>
                </a:lnTo>
                <a:lnTo>
                  <a:pt x="14926" y="1"/>
                </a:lnTo>
                <a:lnTo>
                  <a:pt x="14938" y="2"/>
                </a:lnTo>
                <a:lnTo>
                  <a:pt x="14949" y="3"/>
                </a:lnTo>
                <a:lnTo>
                  <a:pt x="14961" y="5"/>
                </a:lnTo>
                <a:lnTo>
                  <a:pt x="14972" y="8"/>
                </a:lnTo>
                <a:lnTo>
                  <a:pt x="14983" y="11"/>
                </a:lnTo>
                <a:lnTo>
                  <a:pt x="14993" y="14"/>
                </a:lnTo>
                <a:lnTo>
                  <a:pt x="15004" y="19"/>
                </a:lnTo>
                <a:lnTo>
                  <a:pt x="15024" y="28"/>
                </a:lnTo>
                <a:lnTo>
                  <a:pt x="15044" y="40"/>
                </a:lnTo>
                <a:lnTo>
                  <a:pt x="15061" y="53"/>
                </a:lnTo>
                <a:lnTo>
                  <a:pt x="15077" y="69"/>
                </a:lnTo>
                <a:lnTo>
                  <a:pt x="15093" y="85"/>
                </a:lnTo>
                <a:lnTo>
                  <a:pt x="15106" y="104"/>
                </a:lnTo>
                <a:lnTo>
                  <a:pt x="15118" y="122"/>
                </a:lnTo>
                <a:lnTo>
                  <a:pt x="15127" y="143"/>
                </a:lnTo>
                <a:lnTo>
                  <a:pt x="15132" y="154"/>
                </a:lnTo>
                <a:lnTo>
                  <a:pt x="15135" y="164"/>
                </a:lnTo>
                <a:lnTo>
                  <a:pt x="15138" y="174"/>
                </a:lnTo>
                <a:lnTo>
                  <a:pt x="15142" y="186"/>
                </a:lnTo>
                <a:lnTo>
                  <a:pt x="15144" y="197"/>
                </a:lnTo>
                <a:lnTo>
                  <a:pt x="15145" y="209"/>
                </a:lnTo>
                <a:lnTo>
                  <a:pt x="15146" y="221"/>
                </a:lnTo>
                <a:lnTo>
                  <a:pt x="15146" y="233"/>
                </a:lnTo>
                <a:lnTo>
                  <a:pt x="15146" y="233"/>
                </a:lnTo>
                <a:lnTo>
                  <a:pt x="15146" y="245"/>
                </a:lnTo>
                <a:lnTo>
                  <a:pt x="15145" y="256"/>
                </a:lnTo>
                <a:lnTo>
                  <a:pt x="15144" y="268"/>
                </a:lnTo>
                <a:lnTo>
                  <a:pt x="15142" y="279"/>
                </a:lnTo>
                <a:lnTo>
                  <a:pt x="15138" y="291"/>
                </a:lnTo>
                <a:lnTo>
                  <a:pt x="15135" y="302"/>
                </a:lnTo>
                <a:lnTo>
                  <a:pt x="15132" y="313"/>
                </a:lnTo>
                <a:lnTo>
                  <a:pt x="15127" y="323"/>
                </a:lnTo>
                <a:lnTo>
                  <a:pt x="15118" y="343"/>
                </a:lnTo>
                <a:lnTo>
                  <a:pt x="15106" y="363"/>
                </a:lnTo>
                <a:lnTo>
                  <a:pt x="15093" y="381"/>
                </a:lnTo>
                <a:lnTo>
                  <a:pt x="15077" y="397"/>
                </a:lnTo>
                <a:lnTo>
                  <a:pt x="15061" y="412"/>
                </a:lnTo>
                <a:lnTo>
                  <a:pt x="15044" y="425"/>
                </a:lnTo>
                <a:lnTo>
                  <a:pt x="15024" y="437"/>
                </a:lnTo>
                <a:lnTo>
                  <a:pt x="15004" y="447"/>
                </a:lnTo>
                <a:lnTo>
                  <a:pt x="14993" y="451"/>
                </a:lnTo>
                <a:lnTo>
                  <a:pt x="14983" y="455"/>
                </a:lnTo>
                <a:lnTo>
                  <a:pt x="14972" y="458"/>
                </a:lnTo>
                <a:lnTo>
                  <a:pt x="14961" y="460"/>
                </a:lnTo>
                <a:lnTo>
                  <a:pt x="14949" y="462"/>
                </a:lnTo>
                <a:lnTo>
                  <a:pt x="14938" y="465"/>
                </a:lnTo>
                <a:lnTo>
                  <a:pt x="14926" y="466"/>
                </a:lnTo>
                <a:lnTo>
                  <a:pt x="14914" y="466"/>
                </a:lnTo>
                <a:lnTo>
                  <a:pt x="14729" y="466"/>
                </a:lnTo>
                <a:lnTo>
                  <a:pt x="14729" y="9959"/>
                </a:lnTo>
                <a:lnTo>
                  <a:pt x="14914" y="9959"/>
                </a:lnTo>
                <a:lnTo>
                  <a:pt x="14926" y="9959"/>
                </a:lnTo>
                <a:lnTo>
                  <a:pt x="14938" y="9960"/>
                </a:lnTo>
                <a:lnTo>
                  <a:pt x="14949" y="9962"/>
                </a:lnTo>
                <a:lnTo>
                  <a:pt x="14961" y="9964"/>
                </a:lnTo>
                <a:lnTo>
                  <a:pt x="14972" y="9967"/>
                </a:lnTo>
                <a:lnTo>
                  <a:pt x="14983" y="9970"/>
                </a:lnTo>
                <a:lnTo>
                  <a:pt x="14993" y="9973"/>
                </a:lnTo>
                <a:lnTo>
                  <a:pt x="15004" y="9978"/>
                </a:lnTo>
                <a:lnTo>
                  <a:pt x="15024" y="9987"/>
                </a:lnTo>
                <a:lnTo>
                  <a:pt x="15044" y="9999"/>
                </a:lnTo>
                <a:lnTo>
                  <a:pt x="15061" y="10012"/>
                </a:lnTo>
                <a:lnTo>
                  <a:pt x="15077" y="10028"/>
                </a:lnTo>
                <a:lnTo>
                  <a:pt x="15093" y="10044"/>
                </a:lnTo>
                <a:lnTo>
                  <a:pt x="15106" y="10062"/>
                </a:lnTo>
                <a:lnTo>
                  <a:pt x="15118" y="10081"/>
                </a:lnTo>
                <a:lnTo>
                  <a:pt x="15127" y="10102"/>
                </a:lnTo>
                <a:lnTo>
                  <a:pt x="15132" y="10112"/>
                </a:lnTo>
                <a:lnTo>
                  <a:pt x="15135" y="10123"/>
                </a:lnTo>
                <a:lnTo>
                  <a:pt x="15138" y="10133"/>
                </a:lnTo>
                <a:lnTo>
                  <a:pt x="15142" y="10145"/>
                </a:lnTo>
                <a:lnTo>
                  <a:pt x="15144" y="10156"/>
                </a:lnTo>
                <a:lnTo>
                  <a:pt x="15145" y="10168"/>
                </a:lnTo>
                <a:lnTo>
                  <a:pt x="15146" y="10179"/>
                </a:lnTo>
                <a:lnTo>
                  <a:pt x="15146" y="10191"/>
                </a:lnTo>
                <a:lnTo>
                  <a:pt x="15146" y="10191"/>
                </a:lnTo>
                <a:lnTo>
                  <a:pt x="15146" y="10203"/>
                </a:lnTo>
                <a:lnTo>
                  <a:pt x="15145" y="10215"/>
                </a:lnTo>
                <a:lnTo>
                  <a:pt x="15144" y="10227"/>
                </a:lnTo>
                <a:lnTo>
                  <a:pt x="15142" y="10238"/>
                </a:lnTo>
                <a:lnTo>
                  <a:pt x="15138" y="10249"/>
                </a:lnTo>
                <a:lnTo>
                  <a:pt x="15135" y="10261"/>
                </a:lnTo>
                <a:lnTo>
                  <a:pt x="15132" y="10271"/>
                </a:lnTo>
                <a:lnTo>
                  <a:pt x="15127" y="10282"/>
                </a:lnTo>
                <a:lnTo>
                  <a:pt x="15118" y="10303"/>
                </a:lnTo>
                <a:lnTo>
                  <a:pt x="15106" y="10321"/>
                </a:lnTo>
                <a:lnTo>
                  <a:pt x="15093" y="10340"/>
                </a:lnTo>
                <a:lnTo>
                  <a:pt x="15077" y="10356"/>
                </a:lnTo>
                <a:lnTo>
                  <a:pt x="15061" y="10371"/>
                </a:lnTo>
                <a:lnTo>
                  <a:pt x="15044" y="10384"/>
                </a:lnTo>
                <a:lnTo>
                  <a:pt x="15024" y="10396"/>
                </a:lnTo>
                <a:lnTo>
                  <a:pt x="15004" y="10406"/>
                </a:lnTo>
                <a:lnTo>
                  <a:pt x="14993" y="10410"/>
                </a:lnTo>
                <a:lnTo>
                  <a:pt x="14983" y="10414"/>
                </a:lnTo>
                <a:lnTo>
                  <a:pt x="14972" y="10417"/>
                </a:lnTo>
                <a:lnTo>
                  <a:pt x="14961" y="10419"/>
                </a:lnTo>
                <a:lnTo>
                  <a:pt x="14949" y="10421"/>
                </a:lnTo>
                <a:lnTo>
                  <a:pt x="14938" y="10422"/>
                </a:lnTo>
                <a:lnTo>
                  <a:pt x="14926" y="10424"/>
                </a:lnTo>
                <a:lnTo>
                  <a:pt x="14914" y="10425"/>
                </a:lnTo>
                <a:lnTo>
                  <a:pt x="233" y="10425"/>
                </a:lnTo>
                <a:lnTo>
                  <a:pt x="221" y="10424"/>
                </a:lnTo>
                <a:lnTo>
                  <a:pt x="209" y="10422"/>
                </a:lnTo>
                <a:lnTo>
                  <a:pt x="198" y="10421"/>
                </a:lnTo>
                <a:lnTo>
                  <a:pt x="186" y="10419"/>
                </a:lnTo>
                <a:lnTo>
                  <a:pt x="175" y="10417"/>
                </a:lnTo>
                <a:lnTo>
                  <a:pt x="164" y="10414"/>
                </a:lnTo>
                <a:lnTo>
                  <a:pt x="153" y="10410"/>
                </a:lnTo>
                <a:lnTo>
                  <a:pt x="142" y="10406"/>
                </a:lnTo>
                <a:lnTo>
                  <a:pt x="123" y="10396"/>
                </a:lnTo>
                <a:lnTo>
                  <a:pt x="103" y="10384"/>
                </a:lnTo>
                <a:lnTo>
                  <a:pt x="85" y="10371"/>
                </a:lnTo>
                <a:lnTo>
                  <a:pt x="68" y="10356"/>
                </a:lnTo>
                <a:lnTo>
                  <a:pt x="54" y="10340"/>
                </a:lnTo>
                <a:lnTo>
                  <a:pt x="40" y="10321"/>
                </a:lnTo>
                <a:lnTo>
                  <a:pt x="29" y="10303"/>
                </a:lnTo>
                <a:lnTo>
                  <a:pt x="19" y="10282"/>
                </a:lnTo>
                <a:lnTo>
                  <a:pt x="15" y="10271"/>
                </a:lnTo>
                <a:lnTo>
                  <a:pt x="10" y="10261"/>
                </a:lnTo>
                <a:lnTo>
                  <a:pt x="8" y="10249"/>
                </a:lnTo>
                <a:lnTo>
                  <a:pt x="5" y="10238"/>
                </a:lnTo>
                <a:lnTo>
                  <a:pt x="3" y="10227"/>
                </a:lnTo>
                <a:lnTo>
                  <a:pt x="2" y="10215"/>
                </a:lnTo>
                <a:lnTo>
                  <a:pt x="0" y="10203"/>
                </a:lnTo>
                <a:lnTo>
                  <a:pt x="0" y="10191"/>
                </a:lnTo>
                <a:lnTo>
                  <a:pt x="0" y="10191"/>
                </a:lnTo>
                <a:lnTo>
                  <a:pt x="0" y="10179"/>
                </a:lnTo>
                <a:lnTo>
                  <a:pt x="2" y="10168"/>
                </a:lnTo>
                <a:lnTo>
                  <a:pt x="3" y="10156"/>
                </a:lnTo>
                <a:lnTo>
                  <a:pt x="5" y="10145"/>
                </a:lnTo>
                <a:lnTo>
                  <a:pt x="8" y="10133"/>
                </a:lnTo>
                <a:lnTo>
                  <a:pt x="10" y="10123"/>
                </a:lnTo>
                <a:lnTo>
                  <a:pt x="15" y="10112"/>
                </a:lnTo>
                <a:lnTo>
                  <a:pt x="19" y="10102"/>
                </a:lnTo>
                <a:lnTo>
                  <a:pt x="29" y="10081"/>
                </a:lnTo>
                <a:lnTo>
                  <a:pt x="40" y="10062"/>
                </a:lnTo>
                <a:lnTo>
                  <a:pt x="54" y="10044"/>
                </a:lnTo>
                <a:lnTo>
                  <a:pt x="68" y="10028"/>
                </a:lnTo>
                <a:lnTo>
                  <a:pt x="85" y="10012"/>
                </a:lnTo>
                <a:lnTo>
                  <a:pt x="103" y="9999"/>
                </a:lnTo>
                <a:lnTo>
                  <a:pt x="123" y="9987"/>
                </a:lnTo>
                <a:lnTo>
                  <a:pt x="142" y="9978"/>
                </a:lnTo>
                <a:lnTo>
                  <a:pt x="153" y="9973"/>
                </a:lnTo>
                <a:lnTo>
                  <a:pt x="164" y="9970"/>
                </a:lnTo>
                <a:lnTo>
                  <a:pt x="175" y="9967"/>
                </a:lnTo>
                <a:lnTo>
                  <a:pt x="186" y="9964"/>
                </a:lnTo>
                <a:lnTo>
                  <a:pt x="198" y="9962"/>
                </a:lnTo>
                <a:lnTo>
                  <a:pt x="209" y="9960"/>
                </a:lnTo>
                <a:lnTo>
                  <a:pt x="221" y="9959"/>
                </a:lnTo>
                <a:lnTo>
                  <a:pt x="233" y="995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lIns="91440" tIns="45720" rIns="91440" bIns="45720" anchor="ctr">
            <a:noAutofit/>
          </a:bodyPr>
          <a:lstStyle/>
          <a:p>
            <a:pPr algn="ctr"/>
          </a:p>
        </p:txBody>
      </p:sp>
      <p:sp>
        <p:nvSpPr>
          <p:cNvPr id="74" name="矩形 73"/>
          <p:cNvSpPr/>
          <p:nvPr/>
        </p:nvSpPr>
        <p:spPr bwMode="auto">
          <a:xfrm>
            <a:off x="1711271" y="2576666"/>
            <a:ext cx="3122072" cy="21159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Autofit/>
          </a:bodyPr>
          <a:lstStyle/>
          <a:p>
            <a:pPr algn="ctr"/>
          </a:p>
        </p:txBody>
      </p:sp>
      <p:sp>
        <p:nvSpPr>
          <p:cNvPr id="75" name="梯形 74"/>
          <p:cNvSpPr/>
          <p:nvPr/>
        </p:nvSpPr>
        <p:spPr bwMode="auto">
          <a:xfrm rot="16200000">
            <a:off x="3561270" y="3303735"/>
            <a:ext cx="3318146" cy="649058"/>
          </a:xfrm>
          <a:prstGeom prst="trapezoid">
            <a:avLst>
              <a:gd name="adj" fmla="val 101311"/>
            </a:avLst>
          </a:prstGeom>
          <a:gradFill>
            <a:gsLst>
              <a:gs pos="0">
                <a:schemeClr val="tx2">
                  <a:lumMod val="31000"/>
                  <a:lumOff val="69000"/>
                </a:schemeClr>
              </a:gs>
              <a:gs pos="100000">
                <a:schemeClr val="tx2">
                  <a:alpha val="0"/>
                  <a:lumMod val="19000"/>
                  <a:lumOff val="81000"/>
                </a:schemeClr>
              </a:gs>
            </a:gsLst>
            <a:lin ang="5400000" scaled="1"/>
          </a:gradFill>
          <a:ln w="19050">
            <a:noFill/>
            <a:round/>
          </a:ln>
        </p:spPr>
        <p:txBody>
          <a:bodyPr wrap="square" lIns="91440" tIns="45720" rIns="91440" bIns="45720" anchor="ctr">
            <a:noAutofit/>
          </a:bodyPr>
          <a:lstStyle/>
          <a:p>
            <a:pPr algn="ctr"/>
          </a:p>
        </p:txBody>
      </p:sp>
      <p:sp>
        <p:nvSpPr>
          <p:cNvPr id="76" name="文本框 75"/>
          <p:cNvSpPr txBox="1"/>
          <p:nvPr/>
        </p:nvSpPr>
        <p:spPr>
          <a:xfrm>
            <a:off x="2192524" y="3373036"/>
            <a:ext cx="2159566" cy="523220"/>
          </a:xfrm>
          <a:prstGeom prst="rect">
            <a:avLst/>
          </a:prstGeom>
          <a:noFill/>
        </p:spPr>
        <p:txBody>
          <a:bodyPr wrap="square" lIns="91440" tIns="45720" rIns="91440" bIns="45720" anchor="ctr" anchorCtr="1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accent1"/>
                </a:solidFill>
              </a:rPr>
              <a:t>CONTENTS</a:t>
            </a:r>
            <a:endParaRPr lang="en-US" altLang="zh-CN" sz="2800" b="1" dirty="0">
              <a:solidFill>
                <a:schemeClr val="accent1"/>
              </a:solidFill>
            </a:endParaRPr>
          </a:p>
        </p:txBody>
      </p:sp>
      <p:sp>
        <p:nvSpPr>
          <p:cNvPr id="77" name="矩形: 圆角 76"/>
          <p:cNvSpPr/>
          <p:nvPr/>
        </p:nvSpPr>
        <p:spPr bwMode="auto">
          <a:xfrm>
            <a:off x="6062559" y="4642291"/>
            <a:ext cx="4546444" cy="414293"/>
          </a:xfrm>
          <a:prstGeom prst="roundRect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</a:ln>
        </p:spPr>
        <p:txBody>
          <a:bodyPr rot="0" spcFirstLastPara="0" vert="horz" wrap="square" lIns="91440" tIns="45720" rIns="91440" bIns="45720" anchor="ctr" anchorCtr="0" forceAA="0" compatLnSpc="1">
            <a:noAutofit/>
          </a:bodyPr>
          <a:lstStyle/>
          <a:p>
            <a:pPr algn="ctr"/>
            <a:endParaRPr lang="zh-CN" altLang="en-US" sz="1400" dirty="0"/>
          </a:p>
        </p:txBody>
      </p:sp>
      <p:grpSp>
        <p:nvGrpSpPr>
          <p:cNvPr id="6" name="组合 5"/>
          <p:cNvGrpSpPr/>
          <p:nvPr/>
        </p:nvGrpSpPr>
        <p:grpSpPr>
          <a:xfrm>
            <a:off x="6255896" y="4573243"/>
            <a:ext cx="773346" cy="552392"/>
            <a:chOff x="6255896" y="4573243"/>
            <a:chExt cx="773346" cy="552392"/>
          </a:xfrm>
        </p:grpSpPr>
        <p:sp>
          <p:nvSpPr>
            <p:cNvPr id="78" name="梯形 77"/>
            <p:cNvSpPr/>
            <p:nvPr/>
          </p:nvSpPr>
          <p:spPr bwMode="auto">
            <a:xfrm flipV="1">
              <a:off x="6255896" y="5056586"/>
              <a:ext cx="773346" cy="69049"/>
            </a:xfrm>
            <a:prstGeom prst="trapezoid">
              <a:avLst>
                <a:gd name="adj" fmla="val 154634"/>
              </a:avLst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</a:p>
          </p:txBody>
        </p:sp>
        <p:sp>
          <p:nvSpPr>
            <p:cNvPr id="79" name="梯形 78"/>
            <p:cNvSpPr/>
            <p:nvPr/>
          </p:nvSpPr>
          <p:spPr bwMode="auto">
            <a:xfrm>
              <a:off x="6255896" y="4573243"/>
              <a:ext cx="773346" cy="69049"/>
            </a:xfrm>
            <a:prstGeom prst="trapezoid">
              <a:avLst>
                <a:gd name="adj" fmla="val 154634"/>
              </a:avLst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</a:p>
          </p:txBody>
        </p:sp>
        <p:sp>
          <p:nvSpPr>
            <p:cNvPr id="80" name="矩形 79"/>
            <p:cNvSpPr/>
            <p:nvPr/>
          </p:nvSpPr>
          <p:spPr bwMode="auto">
            <a:xfrm>
              <a:off x="6366374" y="4573243"/>
              <a:ext cx="552390" cy="5523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  <a:round/>
            </a:ln>
          </p:spPr>
          <p:txBody>
            <a:bodyPr rot="0" spcFirstLastPara="0" vert="horz" wrap="square" lIns="91440" tIns="45720" rIns="91440" bIns="45720" anchor="ctr" anchorCtr="1" forceAA="0" compatLnSpc="1">
              <a:no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05</a:t>
              </a:r>
              <a:endParaRPr lang="en-US" altLang="zh-CN" sz="20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81" name="矩形: 圆角 80"/>
          <p:cNvSpPr/>
          <p:nvPr/>
        </p:nvSpPr>
        <p:spPr bwMode="auto">
          <a:xfrm>
            <a:off x="6062559" y="5453785"/>
            <a:ext cx="4546444" cy="414293"/>
          </a:xfrm>
          <a:prstGeom prst="roundRect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</a:ln>
        </p:spPr>
        <p:txBody>
          <a:bodyPr rot="0" spcFirstLastPara="0" vert="horz" wrap="square" lIns="91440" tIns="45720" rIns="91440" bIns="45720" anchor="ctr" anchorCtr="0" forceAA="0" compatLnSpc="1">
            <a:noAutofit/>
          </a:bodyPr>
          <a:lstStyle/>
          <a:p>
            <a:pPr algn="ctr"/>
            <a:endParaRPr lang="zh-CN" altLang="en-US" sz="1400" dirty="0"/>
          </a:p>
        </p:txBody>
      </p:sp>
      <p:grpSp>
        <p:nvGrpSpPr>
          <p:cNvPr id="7" name="组合 6"/>
          <p:cNvGrpSpPr/>
          <p:nvPr/>
        </p:nvGrpSpPr>
        <p:grpSpPr>
          <a:xfrm>
            <a:off x="6255896" y="5384737"/>
            <a:ext cx="773346" cy="552392"/>
            <a:chOff x="6255896" y="5384737"/>
            <a:chExt cx="773346" cy="552392"/>
          </a:xfrm>
        </p:grpSpPr>
        <p:sp>
          <p:nvSpPr>
            <p:cNvPr id="82" name="梯形 81"/>
            <p:cNvSpPr/>
            <p:nvPr/>
          </p:nvSpPr>
          <p:spPr bwMode="auto">
            <a:xfrm flipV="1">
              <a:off x="6255896" y="5868080"/>
              <a:ext cx="773346" cy="69049"/>
            </a:xfrm>
            <a:prstGeom prst="trapezoid">
              <a:avLst>
                <a:gd name="adj" fmla="val 154634"/>
              </a:avLst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</a:p>
          </p:txBody>
        </p:sp>
        <p:sp>
          <p:nvSpPr>
            <p:cNvPr id="83" name="梯形 82"/>
            <p:cNvSpPr/>
            <p:nvPr/>
          </p:nvSpPr>
          <p:spPr bwMode="auto">
            <a:xfrm>
              <a:off x="6255896" y="5384737"/>
              <a:ext cx="773346" cy="69049"/>
            </a:xfrm>
            <a:prstGeom prst="trapezoid">
              <a:avLst>
                <a:gd name="adj" fmla="val 154634"/>
              </a:avLst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</a:p>
          </p:txBody>
        </p:sp>
        <p:sp>
          <p:nvSpPr>
            <p:cNvPr id="84" name="矩形 83"/>
            <p:cNvSpPr/>
            <p:nvPr/>
          </p:nvSpPr>
          <p:spPr bwMode="auto">
            <a:xfrm>
              <a:off x="6366374" y="5384737"/>
              <a:ext cx="552390" cy="5523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  <a:round/>
            </a:ln>
          </p:spPr>
          <p:txBody>
            <a:bodyPr rot="0" spcFirstLastPara="0" vert="horz" wrap="square" lIns="91440" tIns="45720" rIns="91440" bIns="45720" anchor="ctr" anchorCtr="1" forceAA="0" compatLnSpc="1">
              <a:no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06</a:t>
              </a:r>
              <a:endParaRPr lang="en-US" altLang="zh-CN" sz="20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85" name="矩形 84"/>
          <p:cNvSpPr/>
          <p:nvPr/>
        </p:nvSpPr>
        <p:spPr bwMode="auto">
          <a:xfrm>
            <a:off x="7029242" y="1396319"/>
            <a:ext cx="3579761" cy="414293"/>
          </a:xfrm>
          <a:prstGeom prst="rect">
            <a:avLst/>
          </a:prstGeom>
          <a:noFill/>
          <a:ln w="9525">
            <a:noFill/>
            <a:round/>
          </a:ln>
        </p:spPr>
        <p:txBody>
          <a:bodyPr rot="0" spcFirstLastPara="0" vert="horz" wrap="square" lIns="91440" tIns="45720" rIns="91440" bIns="45720" anchor="ctr" anchorCtr="0" forceAA="0" compatLnSpc="1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/>
              <a:t>问题介绍</a:t>
            </a:r>
            <a:endParaRPr lang="zh-CN" altLang="en-US" b="1" dirty="0"/>
          </a:p>
        </p:txBody>
      </p:sp>
      <p:sp>
        <p:nvSpPr>
          <p:cNvPr id="86" name="矩形 85"/>
          <p:cNvSpPr/>
          <p:nvPr/>
        </p:nvSpPr>
        <p:spPr bwMode="auto">
          <a:xfrm>
            <a:off x="7029242" y="2207812"/>
            <a:ext cx="3579761" cy="414293"/>
          </a:xfrm>
          <a:prstGeom prst="rect">
            <a:avLst/>
          </a:prstGeom>
          <a:noFill/>
          <a:ln w="9525">
            <a:noFill/>
            <a:round/>
          </a:ln>
        </p:spPr>
        <p:txBody>
          <a:bodyPr rot="0" spcFirstLastPara="0" vert="horz" wrap="square" lIns="91440" tIns="45720" rIns="91440" bIns="45720" anchor="ctr" anchorCtr="0" forceAA="0" compatLnSpc="1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/>
              <a:t>算法背景</a:t>
            </a:r>
            <a:endParaRPr lang="zh-CN" altLang="en-US" b="1" dirty="0"/>
          </a:p>
        </p:txBody>
      </p:sp>
      <p:sp>
        <p:nvSpPr>
          <p:cNvPr id="87" name="矩形 86"/>
          <p:cNvSpPr/>
          <p:nvPr/>
        </p:nvSpPr>
        <p:spPr bwMode="auto">
          <a:xfrm>
            <a:off x="7029242" y="3019305"/>
            <a:ext cx="3579761" cy="414293"/>
          </a:xfrm>
          <a:prstGeom prst="rect">
            <a:avLst/>
          </a:prstGeom>
          <a:noFill/>
          <a:ln w="9525">
            <a:noFill/>
            <a:round/>
          </a:ln>
        </p:spPr>
        <p:txBody>
          <a:bodyPr rot="0" spcFirstLastPara="0" vert="horz" wrap="square" lIns="91440" tIns="45720" rIns="91440" bIns="45720" anchor="ctr" anchorCtr="0" forceAA="0" compatLnSpc="1">
            <a:noAutofit/>
          </a:bodyPr>
          <a:lstStyle/>
          <a:p>
            <a:r>
              <a:rPr lang="zh-CN" altLang="en-US" b="1" dirty="0"/>
              <a:t>算法具体实现</a:t>
            </a:r>
            <a:endParaRPr lang="zh-CN" altLang="en-US" b="1" dirty="0"/>
          </a:p>
        </p:txBody>
      </p:sp>
      <p:sp>
        <p:nvSpPr>
          <p:cNvPr id="88" name="矩形 87"/>
          <p:cNvSpPr/>
          <p:nvPr/>
        </p:nvSpPr>
        <p:spPr bwMode="auto">
          <a:xfrm>
            <a:off x="7038132" y="3830798"/>
            <a:ext cx="3579761" cy="414293"/>
          </a:xfrm>
          <a:prstGeom prst="rect">
            <a:avLst/>
          </a:prstGeom>
          <a:noFill/>
          <a:ln w="9525">
            <a:noFill/>
            <a:round/>
          </a:ln>
        </p:spPr>
        <p:txBody>
          <a:bodyPr rot="0" spcFirstLastPara="0" vert="horz" wrap="square" lIns="91440" tIns="45720" rIns="91440" bIns="45720" anchor="ctr" anchorCtr="0" forceAA="0" compatLnSpc="1">
            <a:noAutofit/>
          </a:bodyPr>
          <a:lstStyle/>
          <a:p>
            <a:r>
              <a:rPr lang="zh-CN" altLang="en-US" b="1" dirty="0"/>
              <a:t>测试结果</a:t>
            </a:r>
            <a:endParaRPr lang="zh-CN" altLang="en-US" b="1" dirty="0"/>
          </a:p>
        </p:txBody>
      </p:sp>
      <p:sp>
        <p:nvSpPr>
          <p:cNvPr id="89" name="矩形 88"/>
          <p:cNvSpPr/>
          <p:nvPr/>
        </p:nvSpPr>
        <p:spPr bwMode="auto">
          <a:xfrm>
            <a:off x="7047022" y="4677851"/>
            <a:ext cx="3579761" cy="414293"/>
          </a:xfrm>
          <a:prstGeom prst="rect">
            <a:avLst/>
          </a:prstGeom>
          <a:noFill/>
          <a:ln w="9525">
            <a:noFill/>
            <a:round/>
          </a:ln>
        </p:spPr>
        <p:txBody>
          <a:bodyPr rot="0" spcFirstLastPara="0" vert="horz" wrap="square" lIns="91440" tIns="45720" rIns="91440" bIns="45720" anchor="ctr" anchorCtr="0" forceAA="0" compatLnSpc="1">
            <a:noAutofit/>
          </a:bodyPr>
          <a:lstStyle/>
          <a:p>
            <a:r>
              <a:rPr lang="zh-CN" altLang="en-US" b="1" dirty="0"/>
              <a:t>结果分析</a:t>
            </a:r>
            <a:endParaRPr lang="zh-CN" altLang="en-US" b="1" dirty="0"/>
          </a:p>
        </p:txBody>
      </p:sp>
      <p:sp>
        <p:nvSpPr>
          <p:cNvPr id="90" name="矩形 89"/>
          <p:cNvSpPr/>
          <p:nvPr/>
        </p:nvSpPr>
        <p:spPr bwMode="auto">
          <a:xfrm>
            <a:off x="7029242" y="5453785"/>
            <a:ext cx="3579761" cy="414293"/>
          </a:xfrm>
          <a:prstGeom prst="rect">
            <a:avLst/>
          </a:prstGeom>
          <a:noFill/>
          <a:ln w="9525">
            <a:noFill/>
            <a:round/>
          </a:ln>
        </p:spPr>
        <p:txBody>
          <a:bodyPr rot="0" spcFirstLastPara="0" vert="horz" wrap="square" lIns="91440" tIns="45720" rIns="91440" bIns="45720" anchor="ctr" anchorCtr="0" forceAA="0" compatLnSpc="1">
            <a:noAutofit/>
          </a:bodyPr>
          <a:lstStyle/>
          <a:p>
            <a:r>
              <a:rPr lang="zh-CN" altLang="en-US" b="1" dirty="0"/>
              <a:t>提高和展望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altLang="zh-CN" dirty="0" err="1"/>
              <a:t>OfficePLUS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dirty="0"/>
              <a:t>提高和展望</a:t>
            </a:r>
            <a:endParaRPr lang="zh-CN" dirty="0"/>
          </a:p>
        </p:txBody>
      </p:sp>
      <p:grpSp>
        <p:nvGrpSpPr>
          <p:cNvPr id="348" name="组合 34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/>
        </p:nvGrpSpPr>
        <p:grpSpPr>
          <a:xfrm>
            <a:off x="4188231" y="1962505"/>
            <a:ext cx="3815535" cy="3141557"/>
            <a:chOff x="3043238" y="1141413"/>
            <a:chExt cx="6075363" cy="5002212"/>
          </a:xfrm>
        </p:grpSpPr>
        <p:sp>
          <p:nvSpPr>
            <p:cNvPr id="379" name="任意多边形: 形状 378"/>
            <p:cNvSpPr/>
            <p:nvPr/>
          </p:nvSpPr>
          <p:spPr bwMode="auto">
            <a:xfrm>
              <a:off x="3579813" y="1141413"/>
              <a:ext cx="2819400" cy="614362"/>
            </a:xfrm>
            <a:custGeom>
              <a:avLst/>
              <a:gdLst>
                <a:gd name="T0" fmla="*/ 0 w 4258"/>
                <a:gd name="T1" fmla="*/ 752 h 929"/>
                <a:gd name="T2" fmla="*/ 177 w 4258"/>
                <a:gd name="T3" fmla="*/ 929 h 929"/>
                <a:gd name="T4" fmla="*/ 4081 w 4258"/>
                <a:gd name="T5" fmla="*/ 929 h 929"/>
                <a:gd name="T6" fmla="*/ 4258 w 4258"/>
                <a:gd name="T7" fmla="*/ 752 h 929"/>
                <a:gd name="T8" fmla="*/ 4258 w 4258"/>
                <a:gd name="T9" fmla="*/ 177 h 929"/>
                <a:gd name="T10" fmla="*/ 4081 w 4258"/>
                <a:gd name="T11" fmla="*/ 0 h 929"/>
                <a:gd name="T12" fmla="*/ 177 w 4258"/>
                <a:gd name="T13" fmla="*/ 0 h 929"/>
                <a:gd name="T14" fmla="*/ 0 w 4258"/>
                <a:gd name="T15" fmla="*/ 177 h 929"/>
                <a:gd name="T16" fmla="*/ 0 w 4258"/>
                <a:gd name="T17" fmla="*/ 752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58" h="929">
                  <a:moveTo>
                    <a:pt x="0" y="752"/>
                  </a:moveTo>
                  <a:cubicBezTo>
                    <a:pt x="0" y="849"/>
                    <a:pt x="80" y="929"/>
                    <a:pt x="177" y="929"/>
                  </a:cubicBezTo>
                  <a:cubicBezTo>
                    <a:pt x="4081" y="929"/>
                    <a:pt x="4081" y="929"/>
                    <a:pt x="4081" y="929"/>
                  </a:cubicBezTo>
                  <a:cubicBezTo>
                    <a:pt x="4179" y="929"/>
                    <a:pt x="4258" y="849"/>
                    <a:pt x="4258" y="752"/>
                  </a:cubicBezTo>
                  <a:cubicBezTo>
                    <a:pt x="4258" y="177"/>
                    <a:pt x="4258" y="177"/>
                    <a:pt x="4258" y="177"/>
                  </a:cubicBezTo>
                  <a:cubicBezTo>
                    <a:pt x="4258" y="79"/>
                    <a:pt x="4179" y="0"/>
                    <a:pt x="4081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80" y="0"/>
                    <a:pt x="0" y="79"/>
                    <a:pt x="0" y="177"/>
                  </a:cubicBezTo>
                  <a:lnTo>
                    <a:pt x="0" y="752"/>
                  </a:lnTo>
                  <a:close/>
                </a:path>
              </a:pathLst>
            </a:custGeom>
            <a:solidFill>
              <a:srgbClr val="2A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380" name="任意多边形: 形状 379"/>
            <p:cNvSpPr/>
            <p:nvPr/>
          </p:nvSpPr>
          <p:spPr bwMode="auto">
            <a:xfrm>
              <a:off x="4211638" y="1196975"/>
              <a:ext cx="2127250" cy="503237"/>
            </a:xfrm>
            <a:custGeom>
              <a:avLst/>
              <a:gdLst>
                <a:gd name="T0" fmla="*/ 3066 w 3211"/>
                <a:gd name="T1" fmla="*/ 0 h 761"/>
                <a:gd name="T2" fmla="*/ 3211 w 3211"/>
                <a:gd name="T3" fmla="*/ 145 h 761"/>
                <a:gd name="T4" fmla="*/ 3211 w 3211"/>
                <a:gd name="T5" fmla="*/ 616 h 761"/>
                <a:gd name="T6" fmla="*/ 3066 w 3211"/>
                <a:gd name="T7" fmla="*/ 761 h 761"/>
                <a:gd name="T8" fmla="*/ 0 w 3211"/>
                <a:gd name="T9" fmla="*/ 761 h 761"/>
                <a:gd name="T10" fmla="*/ 0 w 3211"/>
                <a:gd name="T11" fmla="*/ 0 h 761"/>
                <a:gd name="T12" fmla="*/ 3066 w 3211"/>
                <a:gd name="T13" fmla="*/ 0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1" h="761">
                  <a:moveTo>
                    <a:pt x="3066" y="0"/>
                  </a:moveTo>
                  <a:cubicBezTo>
                    <a:pt x="3146" y="0"/>
                    <a:pt x="3211" y="65"/>
                    <a:pt x="3211" y="145"/>
                  </a:cubicBezTo>
                  <a:cubicBezTo>
                    <a:pt x="3211" y="616"/>
                    <a:pt x="3211" y="616"/>
                    <a:pt x="3211" y="616"/>
                  </a:cubicBezTo>
                  <a:cubicBezTo>
                    <a:pt x="3211" y="696"/>
                    <a:pt x="3146" y="761"/>
                    <a:pt x="3066" y="761"/>
                  </a:cubicBezTo>
                  <a:cubicBezTo>
                    <a:pt x="0" y="761"/>
                    <a:pt x="0" y="761"/>
                    <a:pt x="0" y="76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0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381" name="任意多边形: 形状 380"/>
            <p:cNvSpPr/>
            <p:nvPr/>
          </p:nvSpPr>
          <p:spPr bwMode="auto">
            <a:xfrm>
              <a:off x="3686176" y="1220788"/>
              <a:ext cx="476250" cy="442912"/>
            </a:xfrm>
            <a:custGeom>
              <a:avLst/>
              <a:gdLst>
                <a:gd name="T0" fmla="*/ 644 w 718"/>
                <a:gd name="T1" fmla="*/ 92 h 667"/>
                <a:gd name="T2" fmla="*/ 359 w 718"/>
                <a:gd name="T3" fmla="*/ 74 h 667"/>
                <a:gd name="T4" fmla="*/ 329 w 718"/>
                <a:gd name="T5" fmla="*/ 343 h 667"/>
                <a:gd name="T6" fmla="*/ 242 w 718"/>
                <a:gd name="T7" fmla="*/ 420 h 667"/>
                <a:gd name="T8" fmla="*/ 198 w 718"/>
                <a:gd name="T9" fmla="*/ 425 h 667"/>
                <a:gd name="T10" fmla="*/ 17 w 718"/>
                <a:gd name="T11" fmla="*/ 584 h 667"/>
                <a:gd name="T12" fmla="*/ 16 w 718"/>
                <a:gd name="T13" fmla="*/ 645 h 667"/>
                <a:gd name="T14" fmla="*/ 76 w 718"/>
                <a:gd name="T15" fmla="*/ 652 h 667"/>
                <a:gd name="T16" fmla="*/ 257 w 718"/>
                <a:gd name="T17" fmla="*/ 493 h 667"/>
                <a:gd name="T18" fmla="*/ 268 w 718"/>
                <a:gd name="T19" fmla="*/ 450 h 667"/>
                <a:gd name="T20" fmla="*/ 355 w 718"/>
                <a:gd name="T21" fmla="*/ 373 h 667"/>
                <a:gd name="T22" fmla="*/ 626 w 718"/>
                <a:gd name="T23" fmla="*/ 377 h 667"/>
                <a:gd name="T24" fmla="*/ 644 w 718"/>
                <a:gd name="T25" fmla="*/ 92 h 667"/>
                <a:gd name="T26" fmla="*/ 492 w 718"/>
                <a:gd name="T27" fmla="*/ 390 h 667"/>
                <a:gd name="T28" fmla="*/ 327 w 718"/>
                <a:gd name="T29" fmla="*/ 225 h 667"/>
                <a:gd name="T30" fmla="*/ 492 w 718"/>
                <a:gd name="T31" fmla="*/ 60 h 667"/>
                <a:gd name="T32" fmla="*/ 656 w 718"/>
                <a:gd name="T33" fmla="*/ 225 h 667"/>
                <a:gd name="T34" fmla="*/ 492 w 718"/>
                <a:gd name="T35" fmla="*/ 39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8" h="667">
                  <a:moveTo>
                    <a:pt x="644" y="92"/>
                  </a:moveTo>
                  <a:cubicBezTo>
                    <a:pt x="571" y="9"/>
                    <a:pt x="443" y="0"/>
                    <a:pt x="359" y="74"/>
                  </a:cubicBezTo>
                  <a:cubicBezTo>
                    <a:pt x="281" y="143"/>
                    <a:pt x="269" y="260"/>
                    <a:pt x="329" y="343"/>
                  </a:cubicBezTo>
                  <a:cubicBezTo>
                    <a:pt x="242" y="420"/>
                    <a:pt x="242" y="420"/>
                    <a:pt x="242" y="420"/>
                  </a:cubicBezTo>
                  <a:cubicBezTo>
                    <a:pt x="227" y="413"/>
                    <a:pt x="210" y="415"/>
                    <a:pt x="198" y="425"/>
                  </a:cubicBezTo>
                  <a:cubicBezTo>
                    <a:pt x="17" y="584"/>
                    <a:pt x="17" y="584"/>
                    <a:pt x="17" y="584"/>
                  </a:cubicBezTo>
                  <a:cubicBezTo>
                    <a:pt x="0" y="599"/>
                    <a:pt x="0" y="626"/>
                    <a:pt x="16" y="645"/>
                  </a:cubicBezTo>
                  <a:cubicBezTo>
                    <a:pt x="32" y="663"/>
                    <a:pt x="59" y="667"/>
                    <a:pt x="76" y="652"/>
                  </a:cubicBezTo>
                  <a:cubicBezTo>
                    <a:pt x="257" y="493"/>
                    <a:pt x="257" y="493"/>
                    <a:pt x="257" y="493"/>
                  </a:cubicBezTo>
                  <a:cubicBezTo>
                    <a:pt x="269" y="482"/>
                    <a:pt x="273" y="465"/>
                    <a:pt x="268" y="450"/>
                  </a:cubicBezTo>
                  <a:cubicBezTo>
                    <a:pt x="355" y="373"/>
                    <a:pt x="355" y="373"/>
                    <a:pt x="355" y="373"/>
                  </a:cubicBezTo>
                  <a:cubicBezTo>
                    <a:pt x="430" y="443"/>
                    <a:pt x="547" y="447"/>
                    <a:pt x="626" y="377"/>
                  </a:cubicBezTo>
                  <a:cubicBezTo>
                    <a:pt x="710" y="304"/>
                    <a:pt x="718" y="176"/>
                    <a:pt x="644" y="92"/>
                  </a:cubicBezTo>
                  <a:close/>
                  <a:moveTo>
                    <a:pt x="492" y="390"/>
                  </a:moveTo>
                  <a:cubicBezTo>
                    <a:pt x="401" y="390"/>
                    <a:pt x="327" y="316"/>
                    <a:pt x="327" y="225"/>
                  </a:cubicBezTo>
                  <a:cubicBezTo>
                    <a:pt x="327" y="134"/>
                    <a:pt x="401" y="60"/>
                    <a:pt x="492" y="60"/>
                  </a:cubicBezTo>
                  <a:cubicBezTo>
                    <a:pt x="583" y="60"/>
                    <a:pt x="656" y="134"/>
                    <a:pt x="656" y="225"/>
                  </a:cubicBezTo>
                  <a:cubicBezTo>
                    <a:pt x="656" y="316"/>
                    <a:pt x="583" y="390"/>
                    <a:pt x="492" y="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382" name="椭圆 381"/>
            <p:cNvSpPr/>
            <p:nvPr/>
          </p:nvSpPr>
          <p:spPr bwMode="auto">
            <a:xfrm>
              <a:off x="5648326" y="1384300"/>
              <a:ext cx="128588" cy="128587"/>
            </a:xfrm>
            <a:prstGeom prst="ellipse">
              <a:avLst/>
            </a:prstGeom>
            <a:solidFill>
              <a:srgbClr val="2A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383" name="椭圆 382"/>
            <p:cNvSpPr/>
            <p:nvPr/>
          </p:nvSpPr>
          <p:spPr bwMode="auto">
            <a:xfrm>
              <a:off x="5211763" y="1384300"/>
              <a:ext cx="128588" cy="128587"/>
            </a:xfrm>
            <a:prstGeom prst="ellipse">
              <a:avLst/>
            </a:prstGeom>
            <a:solidFill>
              <a:srgbClr val="2A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384" name="椭圆 383"/>
            <p:cNvSpPr/>
            <p:nvPr/>
          </p:nvSpPr>
          <p:spPr bwMode="auto">
            <a:xfrm>
              <a:off x="4773613" y="1384300"/>
              <a:ext cx="128588" cy="128587"/>
            </a:xfrm>
            <a:prstGeom prst="ellipse">
              <a:avLst/>
            </a:prstGeom>
            <a:solidFill>
              <a:srgbClr val="2A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385" name="任意多边形: 形状 384"/>
            <p:cNvSpPr/>
            <p:nvPr/>
          </p:nvSpPr>
          <p:spPr bwMode="auto">
            <a:xfrm>
              <a:off x="5608638" y="5164138"/>
              <a:ext cx="1219200" cy="288925"/>
            </a:xfrm>
            <a:custGeom>
              <a:avLst/>
              <a:gdLst>
                <a:gd name="T0" fmla="*/ 0 w 1842"/>
                <a:gd name="T1" fmla="*/ 335 h 436"/>
                <a:gd name="T2" fmla="*/ 276 w 1842"/>
                <a:gd name="T3" fmla="*/ 0 h 436"/>
                <a:gd name="T4" fmla="*/ 1566 w 1842"/>
                <a:gd name="T5" fmla="*/ 0 h 436"/>
                <a:gd name="T6" fmla="*/ 1842 w 1842"/>
                <a:gd name="T7" fmla="*/ 335 h 436"/>
                <a:gd name="T8" fmla="*/ 1842 w 1842"/>
                <a:gd name="T9" fmla="*/ 436 h 436"/>
                <a:gd name="T10" fmla="*/ 0 w 1842"/>
                <a:gd name="T11" fmla="*/ 436 h 436"/>
                <a:gd name="T12" fmla="*/ 0 w 1842"/>
                <a:gd name="T13" fmla="*/ 335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2" h="436">
                  <a:moveTo>
                    <a:pt x="0" y="335"/>
                  </a:moveTo>
                  <a:cubicBezTo>
                    <a:pt x="0" y="150"/>
                    <a:pt x="124" y="0"/>
                    <a:pt x="276" y="0"/>
                  </a:cubicBezTo>
                  <a:cubicBezTo>
                    <a:pt x="1566" y="0"/>
                    <a:pt x="1566" y="0"/>
                    <a:pt x="1566" y="0"/>
                  </a:cubicBezTo>
                  <a:cubicBezTo>
                    <a:pt x="1718" y="0"/>
                    <a:pt x="1842" y="150"/>
                    <a:pt x="1842" y="335"/>
                  </a:cubicBezTo>
                  <a:cubicBezTo>
                    <a:pt x="1842" y="436"/>
                    <a:pt x="1842" y="436"/>
                    <a:pt x="1842" y="436"/>
                  </a:cubicBezTo>
                  <a:cubicBezTo>
                    <a:pt x="0" y="436"/>
                    <a:pt x="0" y="436"/>
                    <a:pt x="0" y="436"/>
                  </a:cubicBezTo>
                  <a:lnTo>
                    <a:pt x="0" y="335"/>
                  </a:lnTo>
                  <a:close/>
                </a:path>
              </a:pathLst>
            </a:custGeom>
            <a:solidFill>
              <a:srgbClr val="1015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386" name="任意多边形: 形状 385"/>
            <p:cNvSpPr/>
            <p:nvPr/>
          </p:nvSpPr>
          <p:spPr bwMode="auto">
            <a:xfrm>
              <a:off x="5608638" y="5453063"/>
              <a:ext cx="1219200" cy="493712"/>
            </a:xfrm>
            <a:custGeom>
              <a:avLst/>
              <a:gdLst>
                <a:gd name="T0" fmla="*/ 1842 w 1842"/>
                <a:gd name="T1" fmla="*/ 0 h 747"/>
                <a:gd name="T2" fmla="*/ 1842 w 1842"/>
                <a:gd name="T3" fmla="*/ 412 h 747"/>
                <a:gd name="T4" fmla="*/ 1566 w 1842"/>
                <a:gd name="T5" fmla="*/ 747 h 747"/>
                <a:gd name="T6" fmla="*/ 276 w 1842"/>
                <a:gd name="T7" fmla="*/ 747 h 747"/>
                <a:gd name="T8" fmla="*/ 0 w 1842"/>
                <a:gd name="T9" fmla="*/ 412 h 747"/>
                <a:gd name="T10" fmla="*/ 0 w 1842"/>
                <a:gd name="T11" fmla="*/ 0 h 747"/>
                <a:gd name="T12" fmla="*/ 1842 w 1842"/>
                <a:gd name="T13" fmla="*/ 0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2" h="747">
                  <a:moveTo>
                    <a:pt x="1842" y="0"/>
                  </a:moveTo>
                  <a:cubicBezTo>
                    <a:pt x="1842" y="412"/>
                    <a:pt x="1842" y="412"/>
                    <a:pt x="1842" y="412"/>
                  </a:cubicBezTo>
                  <a:cubicBezTo>
                    <a:pt x="1842" y="597"/>
                    <a:pt x="1718" y="747"/>
                    <a:pt x="1566" y="747"/>
                  </a:cubicBezTo>
                  <a:cubicBezTo>
                    <a:pt x="276" y="747"/>
                    <a:pt x="276" y="747"/>
                    <a:pt x="276" y="747"/>
                  </a:cubicBezTo>
                  <a:cubicBezTo>
                    <a:pt x="124" y="747"/>
                    <a:pt x="0" y="597"/>
                    <a:pt x="0" y="4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42" y="0"/>
                  </a:lnTo>
                  <a:close/>
                </a:path>
              </a:pathLst>
            </a:custGeom>
            <a:solidFill>
              <a:srgbClr val="202C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387" name="任意多边形: 形状 386"/>
            <p:cNvSpPr/>
            <p:nvPr/>
          </p:nvSpPr>
          <p:spPr bwMode="auto">
            <a:xfrm>
              <a:off x="4024313" y="2249488"/>
              <a:ext cx="4387850" cy="3097212"/>
            </a:xfrm>
            <a:custGeom>
              <a:avLst/>
              <a:gdLst>
                <a:gd name="T0" fmla="*/ 0 w 6624"/>
                <a:gd name="T1" fmla="*/ 4343 h 4677"/>
                <a:gd name="T2" fmla="*/ 335 w 6624"/>
                <a:gd name="T3" fmla="*/ 4677 h 4677"/>
                <a:gd name="T4" fmla="*/ 6289 w 6624"/>
                <a:gd name="T5" fmla="*/ 4677 h 4677"/>
                <a:gd name="T6" fmla="*/ 6624 w 6624"/>
                <a:gd name="T7" fmla="*/ 4343 h 4677"/>
                <a:gd name="T8" fmla="*/ 6624 w 6624"/>
                <a:gd name="T9" fmla="*/ 335 h 4677"/>
                <a:gd name="T10" fmla="*/ 6289 w 6624"/>
                <a:gd name="T11" fmla="*/ 0 h 4677"/>
                <a:gd name="T12" fmla="*/ 335 w 6624"/>
                <a:gd name="T13" fmla="*/ 0 h 4677"/>
                <a:gd name="T14" fmla="*/ 0 w 6624"/>
                <a:gd name="T15" fmla="*/ 335 h 4677"/>
                <a:gd name="T16" fmla="*/ 0 w 6624"/>
                <a:gd name="T17" fmla="*/ 4343 h 4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24" h="4677">
                  <a:moveTo>
                    <a:pt x="0" y="4343"/>
                  </a:moveTo>
                  <a:cubicBezTo>
                    <a:pt x="0" y="4527"/>
                    <a:pt x="150" y="4677"/>
                    <a:pt x="335" y="4677"/>
                  </a:cubicBezTo>
                  <a:cubicBezTo>
                    <a:pt x="6289" y="4677"/>
                    <a:pt x="6289" y="4677"/>
                    <a:pt x="6289" y="4677"/>
                  </a:cubicBezTo>
                  <a:cubicBezTo>
                    <a:pt x="6474" y="4677"/>
                    <a:pt x="6624" y="4527"/>
                    <a:pt x="6624" y="4343"/>
                  </a:cubicBezTo>
                  <a:cubicBezTo>
                    <a:pt x="6624" y="335"/>
                    <a:pt x="6624" y="335"/>
                    <a:pt x="6624" y="335"/>
                  </a:cubicBezTo>
                  <a:cubicBezTo>
                    <a:pt x="6624" y="150"/>
                    <a:pt x="6474" y="0"/>
                    <a:pt x="6289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150" y="0"/>
                    <a:pt x="0" y="150"/>
                    <a:pt x="0" y="335"/>
                  </a:cubicBezTo>
                  <a:cubicBezTo>
                    <a:pt x="0" y="4343"/>
                    <a:pt x="0" y="4343"/>
                    <a:pt x="0" y="4343"/>
                  </a:cubicBezTo>
                </a:path>
              </a:pathLst>
            </a:custGeom>
            <a:solidFill>
              <a:srgbClr val="2A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388" name="任意多边形: 形状 387"/>
            <p:cNvSpPr/>
            <p:nvPr/>
          </p:nvSpPr>
          <p:spPr bwMode="auto">
            <a:xfrm>
              <a:off x="5029201" y="5751513"/>
              <a:ext cx="2376488" cy="392112"/>
            </a:xfrm>
            <a:custGeom>
              <a:avLst/>
              <a:gdLst>
                <a:gd name="T0" fmla="*/ 366 w 1497"/>
                <a:gd name="T1" fmla="*/ 0 h 247"/>
                <a:gd name="T2" fmla="*/ 1132 w 1497"/>
                <a:gd name="T3" fmla="*/ 0 h 247"/>
                <a:gd name="T4" fmla="*/ 1497 w 1497"/>
                <a:gd name="T5" fmla="*/ 247 h 247"/>
                <a:gd name="T6" fmla="*/ 0 w 1497"/>
                <a:gd name="T7" fmla="*/ 247 h 247"/>
                <a:gd name="T8" fmla="*/ 366 w 1497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7" h="247">
                  <a:moveTo>
                    <a:pt x="366" y="0"/>
                  </a:moveTo>
                  <a:lnTo>
                    <a:pt x="1132" y="0"/>
                  </a:lnTo>
                  <a:lnTo>
                    <a:pt x="1497" y="247"/>
                  </a:lnTo>
                  <a:lnTo>
                    <a:pt x="0" y="247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2A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389" name="任意多边形: 形状 388"/>
            <p:cNvSpPr/>
            <p:nvPr/>
          </p:nvSpPr>
          <p:spPr bwMode="auto">
            <a:xfrm>
              <a:off x="4173538" y="2427288"/>
              <a:ext cx="4067175" cy="2635250"/>
            </a:xfrm>
            <a:custGeom>
              <a:avLst/>
              <a:gdLst>
                <a:gd name="T0" fmla="*/ 6116 w 6141"/>
                <a:gd name="T1" fmla="*/ 0 h 3978"/>
                <a:gd name="T2" fmla="*/ 6141 w 6141"/>
                <a:gd name="T3" fmla="*/ 25 h 3978"/>
                <a:gd name="T4" fmla="*/ 6141 w 6141"/>
                <a:gd name="T5" fmla="*/ 3953 h 3978"/>
                <a:gd name="T6" fmla="*/ 6116 w 6141"/>
                <a:gd name="T7" fmla="*/ 3978 h 3978"/>
                <a:gd name="T8" fmla="*/ 0 w 6141"/>
                <a:gd name="T9" fmla="*/ 0 h 3978"/>
                <a:gd name="T10" fmla="*/ 6116 w 6141"/>
                <a:gd name="T11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41" h="3978">
                  <a:moveTo>
                    <a:pt x="6116" y="0"/>
                  </a:moveTo>
                  <a:cubicBezTo>
                    <a:pt x="6130" y="0"/>
                    <a:pt x="6141" y="11"/>
                    <a:pt x="6141" y="25"/>
                  </a:cubicBezTo>
                  <a:cubicBezTo>
                    <a:pt x="6141" y="3953"/>
                    <a:pt x="6141" y="3953"/>
                    <a:pt x="6141" y="3953"/>
                  </a:cubicBezTo>
                  <a:cubicBezTo>
                    <a:pt x="6141" y="3967"/>
                    <a:pt x="6130" y="3978"/>
                    <a:pt x="6116" y="397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16" y="0"/>
                    <a:pt x="6116" y="0"/>
                    <a:pt x="611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390" name="任意多边形: 形状 389"/>
            <p:cNvSpPr/>
            <p:nvPr/>
          </p:nvSpPr>
          <p:spPr bwMode="auto">
            <a:xfrm>
              <a:off x="4141788" y="2427288"/>
              <a:ext cx="4081463" cy="2635250"/>
            </a:xfrm>
            <a:custGeom>
              <a:avLst/>
              <a:gdLst>
                <a:gd name="T0" fmla="*/ 25 w 6164"/>
                <a:gd name="T1" fmla="*/ 0 h 3978"/>
                <a:gd name="T2" fmla="*/ 48 w 6164"/>
                <a:gd name="T3" fmla="*/ 0 h 3978"/>
                <a:gd name="T4" fmla="*/ 6164 w 6164"/>
                <a:gd name="T5" fmla="*/ 3978 h 3978"/>
                <a:gd name="T6" fmla="*/ 25 w 6164"/>
                <a:gd name="T7" fmla="*/ 3978 h 3978"/>
                <a:gd name="T8" fmla="*/ 0 w 6164"/>
                <a:gd name="T9" fmla="*/ 3953 h 3978"/>
                <a:gd name="T10" fmla="*/ 0 w 6164"/>
                <a:gd name="T11" fmla="*/ 25 h 3978"/>
                <a:gd name="T12" fmla="*/ 25 w 6164"/>
                <a:gd name="T13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64" h="3978">
                  <a:moveTo>
                    <a:pt x="25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6164" y="3978"/>
                    <a:pt x="6164" y="3978"/>
                    <a:pt x="6164" y="3978"/>
                  </a:cubicBezTo>
                  <a:cubicBezTo>
                    <a:pt x="25" y="3978"/>
                    <a:pt x="25" y="3978"/>
                    <a:pt x="25" y="3978"/>
                  </a:cubicBezTo>
                  <a:cubicBezTo>
                    <a:pt x="11" y="3978"/>
                    <a:pt x="0" y="3967"/>
                    <a:pt x="0" y="395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</a:path>
              </a:pathLst>
            </a:custGeom>
            <a:solidFill>
              <a:srgbClr val="EAE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391" name="任意多边形: 形状 390"/>
            <p:cNvSpPr/>
            <p:nvPr/>
          </p:nvSpPr>
          <p:spPr bwMode="auto">
            <a:xfrm>
              <a:off x="6757988" y="1533525"/>
              <a:ext cx="1214438" cy="2033587"/>
            </a:xfrm>
            <a:custGeom>
              <a:avLst/>
              <a:gdLst>
                <a:gd name="T0" fmla="*/ 1040 w 1834"/>
                <a:gd name="T1" fmla="*/ 366 h 3069"/>
                <a:gd name="T2" fmla="*/ 1281 w 1834"/>
                <a:gd name="T3" fmla="*/ 1 h 3069"/>
                <a:gd name="T4" fmla="*/ 1283 w 1834"/>
                <a:gd name="T5" fmla="*/ 0 h 3069"/>
                <a:gd name="T6" fmla="*/ 1431 w 1834"/>
                <a:gd name="T7" fmla="*/ 0 h 3069"/>
                <a:gd name="T8" fmla="*/ 1834 w 1834"/>
                <a:gd name="T9" fmla="*/ 482 h 3069"/>
                <a:gd name="T10" fmla="*/ 1834 w 1834"/>
                <a:gd name="T11" fmla="*/ 482 h 3069"/>
                <a:gd name="T12" fmla="*/ 1834 w 1834"/>
                <a:gd name="T13" fmla="*/ 482 h 3069"/>
                <a:gd name="T14" fmla="*/ 1834 w 1834"/>
                <a:gd name="T15" fmla="*/ 3069 h 3069"/>
                <a:gd name="T16" fmla="*/ 40 w 1834"/>
                <a:gd name="T17" fmla="*/ 3069 h 3069"/>
                <a:gd name="T18" fmla="*/ 0 w 1834"/>
                <a:gd name="T19" fmla="*/ 213 h 3069"/>
                <a:gd name="T20" fmla="*/ 1040 w 1834"/>
                <a:gd name="T21" fmla="*/ 366 h 3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34" h="3069">
                  <a:moveTo>
                    <a:pt x="1040" y="366"/>
                  </a:moveTo>
                  <a:cubicBezTo>
                    <a:pt x="1083" y="69"/>
                    <a:pt x="1281" y="1"/>
                    <a:pt x="1281" y="1"/>
                  </a:cubicBezTo>
                  <a:cubicBezTo>
                    <a:pt x="1283" y="0"/>
                    <a:pt x="1283" y="0"/>
                    <a:pt x="1283" y="0"/>
                  </a:cubicBezTo>
                  <a:cubicBezTo>
                    <a:pt x="1352" y="0"/>
                    <a:pt x="1403" y="0"/>
                    <a:pt x="1431" y="0"/>
                  </a:cubicBezTo>
                  <a:cubicBezTo>
                    <a:pt x="1767" y="0"/>
                    <a:pt x="1834" y="482"/>
                    <a:pt x="1834" y="482"/>
                  </a:cubicBezTo>
                  <a:cubicBezTo>
                    <a:pt x="1834" y="482"/>
                    <a:pt x="1834" y="482"/>
                    <a:pt x="1834" y="482"/>
                  </a:cubicBezTo>
                  <a:cubicBezTo>
                    <a:pt x="1834" y="482"/>
                    <a:pt x="1834" y="482"/>
                    <a:pt x="1834" y="482"/>
                  </a:cubicBezTo>
                  <a:cubicBezTo>
                    <a:pt x="1834" y="3069"/>
                    <a:pt x="1834" y="3069"/>
                    <a:pt x="1834" y="3069"/>
                  </a:cubicBezTo>
                  <a:cubicBezTo>
                    <a:pt x="40" y="3069"/>
                    <a:pt x="40" y="3069"/>
                    <a:pt x="40" y="3069"/>
                  </a:cubicBezTo>
                  <a:cubicBezTo>
                    <a:pt x="0" y="213"/>
                    <a:pt x="0" y="213"/>
                    <a:pt x="0" y="213"/>
                  </a:cubicBezTo>
                  <a:lnTo>
                    <a:pt x="1040" y="366"/>
                  </a:lnTo>
                  <a:close/>
                </a:path>
              </a:pathLst>
            </a:custGeom>
            <a:solidFill>
              <a:srgbClr val="8CB7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392" name="任意多边形: 形状 391"/>
            <p:cNvSpPr/>
            <p:nvPr/>
          </p:nvSpPr>
          <p:spPr bwMode="auto">
            <a:xfrm>
              <a:off x="4703763" y="1533525"/>
              <a:ext cx="2903538" cy="3457575"/>
            </a:xfrm>
            <a:custGeom>
              <a:avLst/>
              <a:gdLst>
                <a:gd name="T0" fmla="*/ 3185 w 4383"/>
                <a:gd name="T1" fmla="*/ 4743 h 5221"/>
                <a:gd name="T2" fmla="*/ 0 w 4383"/>
                <a:gd name="T3" fmla="*/ 4743 h 5221"/>
                <a:gd name="T4" fmla="*/ 0 w 4383"/>
                <a:gd name="T5" fmla="*/ 396 h 5221"/>
                <a:gd name="T6" fmla="*/ 401 w 4383"/>
                <a:gd name="T7" fmla="*/ 0 h 5221"/>
                <a:gd name="T8" fmla="*/ 524 w 4383"/>
                <a:gd name="T9" fmla="*/ 0 h 5221"/>
                <a:gd name="T10" fmla="*/ 4128 w 4383"/>
                <a:gd name="T11" fmla="*/ 0 h 5221"/>
                <a:gd name="T12" fmla="*/ 4128 w 4383"/>
                <a:gd name="T13" fmla="*/ 0 h 5221"/>
                <a:gd name="T14" fmla="*/ 4383 w 4383"/>
                <a:gd name="T15" fmla="*/ 0 h 5221"/>
                <a:gd name="T16" fmla="*/ 4381 w 4383"/>
                <a:gd name="T17" fmla="*/ 1 h 5221"/>
                <a:gd name="T18" fmla="*/ 4132 w 4383"/>
                <a:gd name="T19" fmla="*/ 482 h 5221"/>
                <a:gd name="T20" fmla="*/ 4126 w 4383"/>
                <a:gd name="T21" fmla="*/ 482 h 5221"/>
                <a:gd name="T22" fmla="*/ 4126 w 4383"/>
                <a:gd name="T23" fmla="*/ 577 h 5221"/>
                <a:gd name="T24" fmla="*/ 4126 w 4383"/>
                <a:gd name="T25" fmla="*/ 4822 h 5221"/>
                <a:gd name="T26" fmla="*/ 4126 w 4383"/>
                <a:gd name="T27" fmla="*/ 4825 h 5221"/>
                <a:gd name="T28" fmla="*/ 3725 w 4383"/>
                <a:gd name="T29" fmla="*/ 5221 h 5221"/>
                <a:gd name="T30" fmla="*/ 3602 w 4383"/>
                <a:gd name="T31" fmla="*/ 5221 h 5221"/>
                <a:gd name="T32" fmla="*/ 3185 w 4383"/>
                <a:gd name="T33" fmla="*/ 4743 h 5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83" h="5221">
                  <a:moveTo>
                    <a:pt x="3185" y="4743"/>
                  </a:moveTo>
                  <a:cubicBezTo>
                    <a:pt x="0" y="4743"/>
                    <a:pt x="0" y="4743"/>
                    <a:pt x="0" y="4743"/>
                  </a:cubicBezTo>
                  <a:cubicBezTo>
                    <a:pt x="0" y="396"/>
                    <a:pt x="0" y="396"/>
                    <a:pt x="0" y="396"/>
                  </a:cubicBezTo>
                  <a:cubicBezTo>
                    <a:pt x="5" y="361"/>
                    <a:pt x="60" y="34"/>
                    <a:pt x="401" y="0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4128" y="0"/>
                    <a:pt x="4128" y="0"/>
                    <a:pt x="4128" y="0"/>
                  </a:cubicBezTo>
                  <a:cubicBezTo>
                    <a:pt x="4128" y="0"/>
                    <a:pt x="4128" y="0"/>
                    <a:pt x="4128" y="0"/>
                  </a:cubicBezTo>
                  <a:cubicBezTo>
                    <a:pt x="4228" y="0"/>
                    <a:pt x="4315" y="0"/>
                    <a:pt x="4383" y="0"/>
                  </a:cubicBezTo>
                  <a:cubicBezTo>
                    <a:pt x="4381" y="1"/>
                    <a:pt x="4381" y="1"/>
                    <a:pt x="4381" y="1"/>
                  </a:cubicBezTo>
                  <a:cubicBezTo>
                    <a:pt x="4381" y="1"/>
                    <a:pt x="4132" y="86"/>
                    <a:pt x="4132" y="482"/>
                  </a:cubicBezTo>
                  <a:cubicBezTo>
                    <a:pt x="4126" y="482"/>
                    <a:pt x="4126" y="482"/>
                    <a:pt x="4126" y="482"/>
                  </a:cubicBezTo>
                  <a:cubicBezTo>
                    <a:pt x="4126" y="577"/>
                    <a:pt x="4126" y="577"/>
                    <a:pt x="4126" y="577"/>
                  </a:cubicBezTo>
                  <a:cubicBezTo>
                    <a:pt x="4126" y="4822"/>
                    <a:pt x="4126" y="4822"/>
                    <a:pt x="4126" y="4822"/>
                  </a:cubicBezTo>
                  <a:cubicBezTo>
                    <a:pt x="4126" y="4822"/>
                    <a:pt x="4126" y="4823"/>
                    <a:pt x="4126" y="4825"/>
                  </a:cubicBezTo>
                  <a:cubicBezTo>
                    <a:pt x="4121" y="4860"/>
                    <a:pt x="4066" y="5187"/>
                    <a:pt x="3725" y="5221"/>
                  </a:cubicBezTo>
                  <a:cubicBezTo>
                    <a:pt x="3602" y="5221"/>
                    <a:pt x="3602" y="5221"/>
                    <a:pt x="3602" y="5221"/>
                  </a:cubicBezTo>
                  <a:cubicBezTo>
                    <a:pt x="3162" y="5182"/>
                    <a:pt x="3185" y="4743"/>
                    <a:pt x="3185" y="4743"/>
                  </a:cubicBezTo>
                </a:path>
              </a:pathLst>
            </a:custGeom>
            <a:solidFill>
              <a:srgbClr val="A8DE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393" name="任意多边形: 形状 392"/>
            <p:cNvSpPr/>
            <p:nvPr/>
          </p:nvSpPr>
          <p:spPr bwMode="auto">
            <a:xfrm>
              <a:off x="4173538" y="4675188"/>
              <a:ext cx="2976563" cy="333375"/>
            </a:xfrm>
            <a:custGeom>
              <a:avLst/>
              <a:gdLst>
                <a:gd name="T0" fmla="*/ 3989 w 4494"/>
                <a:gd name="T1" fmla="*/ 0 h 503"/>
                <a:gd name="T2" fmla="*/ 0 w 4494"/>
                <a:gd name="T3" fmla="*/ 0 h 503"/>
                <a:gd name="T4" fmla="*/ 403 w 4494"/>
                <a:gd name="T5" fmla="*/ 482 h 503"/>
                <a:gd name="T6" fmla="*/ 4494 w 4494"/>
                <a:gd name="T7" fmla="*/ 482 h 503"/>
                <a:gd name="T8" fmla="*/ 3989 w 4494"/>
                <a:gd name="T9" fmla="*/ 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4" h="503">
                  <a:moveTo>
                    <a:pt x="39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7" y="482"/>
                    <a:pt x="403" y="482"/>
                  </a:cubicBezTo>
                  <a:cubicBezTo>
                    <a:pt x="739" y="482"/>
                    <a:pt x="4494" y="482"/>
                    <a:pt x="4494" y="482"/>
                  </a:cubicBezTo>
                  <a:cubicBezTo>
                    <a:pt x="4494" y="482"/>
                    <a:pt x="3987" y="503"/>
                    <a:pt x="3989" y="0"/>
                  </a:cubicBezTo>
                  <a:close/>
                </a:path>
              </a:pathLst>
            </a:custGeom>
            <a:solidFill>
              <a:srgbClr val="8CB7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394" name="矩形 393"/>
            <p:cNvSpPr/>
            <p:nvPr/>
          </p:nvSpPr>
          <p:spPr bwMode="auto">
            <a:xfrm>
              <a:off x="5870576" y="1876425"/>
              <a:ext cx="1330325" cy="73025"/>
            </a:xfrm>
            <a:prstGeom prst="rect">
              <a:avLst/>
            </a:pr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395" name="矩形 394"/>
            <p:cNvSpPr/>
            <p:nvPr/>
          </p:nvSpPr>
          <p:spPr bwMode="auto">
            <a:xfrm>
              <a:off x="5634038" y="2093913"/>
              <a:ext cx="1330325" cy="73025"/>
            </a:xfrm>
            <a:prstGeom prst="rect">
              <a:avLst/>
            </a:pr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396" name="矩形 395"/>
            <p:cNvSpPr/>
            <p:nvPr/>
          </p:nvSpPr>
          <p:spPr bwMode="auto">
            <a:xfrm>
              <a:off x="5178426" y="2093913"/>
              <a:ext cx="295275" cy="73025"/>
            </a:xfrm>
            <a:prstGeom prst="rect">
              <a:avLst/>
            </a:pr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397" name="矩形 396"/>
            <p:cNvSpPr/>
            <p:nvPr/>
          </p:nvSpPr>
          <p:spPr bwMode="auto">
            <a:xfrm>
              <a:off x="5424488" y="2311400"/>
              <a:ext cx="1328738" cy="73025"/>
            </a:xfrm>
            <a:prstGeom prst="rect">
              <a:avLst/>
            </a:pr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398" name="矩形 397"/>
            <p:cNvSpPr/>
            <p:nvPr/>
          </p:nvSpPr>
          <p:spPr bwMode="auto">
            <a:xfrm>
              <a:off x="5870576" y="2528888"/>
              <a:ext cx="1330325" cy="74612"/>
            </a:xfrm>
            <a:prstGeom prst="rect">
              <a:avLst/>
            </a:pr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399" name="矩形 398"/>
            <p:cNvSpPr/>
            <p:nvPr/>
          </p:nvSpPr>
          <p:spPr bwMode="auto">
            <a:xfrm>
              <a:off x="5314951" y="2528888"/>
              <a:ext cx="450850" cy="74612"/>
            </a:xfrm>
            <a:prstGeom prst="rect">
              <a:avLst/>
            </a:pr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00" name="矩形 399"/>
            <p:cNvSpPr/>
            <p:nvPr/>
          </p:nvSpPr>
          <p:spPr bwMode="auto">
            <a:xfrm>
              <a:off x="4962526" y="3603625"/>
              <a:ext cx="574675" cy="95250"/>
            </a:xfrm>
            <a:prstGeom prst="rect">
              <a:avLst/>
            </a:pr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01" name="矩形 400"/>
            <p:cNvSpPr/>
            <p:nvPr/>
          </p:nvSpPr>
          <p:spPr bwMode="auto">
            <a:xfrm>
              <a:off x="4962526" y="3603625"/>
              <a:ext cx="574675" cy="95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02" name="矩形 401"/>
            <p:cNvSpPr/>
            <p:nvPr/>
          </p:nvSpPr>
          <p:spPr bwMode="auto">
            <a:xfrm>
              <a:off x="4975226" y="4271963"/>
              <a:ext cx="1330325" cy="73025"/>
            </a:xfrm>
            <a:prstGeom prst="rect">
              <a:avLst/>
            </a:pr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03" name="矩形 402"/>
            <p:cNvSpPr/>
            <p:nvPr/>
          </p:nvSpPr>
          <p:spPr bwMode="auto">
            <a:xfrm>
              <a:off x="6411913" y="4271963"/>
              <a:ext cx="449263" cy="73025"/>
            </a:xfrm>
            <a:prstGeom prst="rect">
              <a:avLst/>
            </a:pr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04" name="矩形 403"/>
            <p:cNvSpPr/>
            <p:nvPr/>
          </p:nvSpPr>
          <p:spPr bwMode="auto">
            <a:xfrm>
              <a:off x="5870576" y="4489450"/>
              <a:ext cx="1330325" cy="74612"/>
            </a:xfrm>
            <a:prstGeom prst="rect">
              <a:avLst/>
            </a:pr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05" name="椭圆 404"/>
            <p:cNvSpPr/>
            <p:nvPr/>
          </p:nvSpPr>
          <p:spPr bwMode="auto">
            <a:xfrm>
              <a:off x="6121401" y="5138738"/>
              <a:ext cx="160338" cy="161925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06" name="椭圆 405"/>
            <p:cNvSpPr/>
            <p:nvPr/>
          </p:nvSpPr>
          <p:spPr bwMode="auto">
            <a:xfrm>
              <a:off x="7693026" y="4572000"/>
              <a:ext cx="1360488" cy="1360487"/>
            </a:xfrm>
            <a:prstGeom prst="ellipse">
              <a:avLst/>
            </a:prstGeom>
            <a:solidFill>
              <a:srgbClr val="2A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07" name="任意多边形: 形状 406"/>
            <p:cNvSpPr/>
            <p:nvPr/>
          </p:nvSpPr>
          <p:spPr bwMode="auto">
            <a:xfrm>
              <a:off x="7627938" y="4505325"/>
              <a:ext cx="1490663" cy="1492250"/>
            </a:xfrm>
            <a:custGeom>
              <a:avLst/>
              <a:gdLst>
                <a:gd name="T0" fmla="*/ 1126 w 2252"/>
                <a:gd name="T1" fmla="*/ 99 h 2252"/>
                <a:gd name="T2" fmla="*/ 2153 w 2252"/>
                <a:gd name="T3" fmla="*/ 1126 h 2252"/>
                <a:gd name="T4" fmla="*/ 1126 w 2252"/>
                <a:gd name="T5" fmla="*/ 2153 h 2252"/>
                <a:gd name="T6" fmla="*/ 99 w 2252"/>
                <a:gd name="T7" fmla="*/ 1126 h 2252"/>
                <a:gd name="T8" fmla="*/ 1126 w 2252"/>
                <a:gd name="T9" fmla="*/ 99 h 2252"/>
                <a:gd name="T10" fmla="*/ 1126 w 2252"/>
                <a:gd name="T11" fmla="*/ 0 h 2252"/>
                <a:gd name="T12" fmla="*/ 688 w 2252"/>
                <a:gd name="T13" fmla="*/ 89 h 2252"/>
                <a:gd name="T14" fmla="*/ 330 w 2252"/>
                <a:gd name="T15" fmla="*/ 330 h 2252"/>
                <a:gd name="T16" fmla="*/ 89 w 2252"/>
                <a:gd name="T17" fmla="*/ 688 h 2252"/>
                <a:gd name="T18" fmla="*/ 0 w 2252"/>
                <a:gd name="T19" fmla="*/ 1126 h 2252"/>
                <a:gd name="T20" fmla="*/ 89 w 2252"/>
                <a:gd name="T21" fmla="*/ 1565 h 2252"/>
                <a:gd name="T22" fmla="*/ 330 w 2252"/>
                <a:gd name="T23" fmla="*/ 1922 h 2252"/>
                <a:gd name="T24" fmla="*/ 688 w 2252"/>
                <a:gd name="T25" fmla="*/ 2164 h 2252"/>
                <a:gd name="T26" fmla="*/ 1126 w 2252"/>
                <a:gd name="T27" fmla="*/ 2252 h 2252"/>
                <a:gd name="T28" fmla="*/ 1565 w 2252"/>
                <a:gd name="T29" fmla="*/ 2164 h 2252"/>
                <a:gd name="T30" fmla="*/ 1922 w 2252"/>
                <a:gd name="T31" fmla="*/ 1922 h 2252"/>
                <a:gd name="T32" fmla="*/ 2164 w 2252"/>
                <a:gd name="T33" fmla="*/ 1565 h 2252"/>
                <a:gd name="T34" fmla="*/ 2252 w 2252"/>
                <a:gd name="T35" fmla="*/ 1126 h 2252"/>
                <a:gd name="T36" fmla="*/ 2164 w 2252"/>
                <a:gd name="T37" fmla="*/ 688 h 2252"/>
                <a:gd name="T38" fmla="*/ 1922 w 2252"/>
                <a:gd name="T39" fmla="*/ 330 h 2252"/>
                <a:gd name="T40" fmla="*/ 1565 w 2252"/>
                <a:gd name="T41" fmla="*/ 89 h 2252"/>
                <a:gd name="T42" fmla="*/ 1126 w 2252"/>
                <a:gd name="T43" fmla="*/ 0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52" h="2252">
                  <a:moveTo>
                    <a:pt x="1126" y="99"/>
                  </a:moveTo>
                  <a:cubicBezTo>
                    <a:pt x="1693" y="99"/>
                    <a:pt x="2153" y="559"/>
                    <a:pt x="2153" y="1126"/>
                  </a:cubicBezTo>
                  <a:cubicBezTo>
                    <a:pt x="2153" y="1693"/>
                    <a:pt x="1693" y="2153"/>
                    <a:pt x="1126" y="2153"/>
                  </a:cubicBezTo>
                  <a:cubicBezTo>
                    <a:pt x="559" y="2153"/>
                    <a:pt x="99" y="1693"/>
                    <a:pt x="99" y="1126"/>
                  </a:cubicBezTo>
                  <a:cubicBezTo>
                    <a:pt x="99" y="559"/>
                    <a:pt x="559" y="99"/>
                    <a:pt x="1126" y="99"/>
                  </a:cubicBezTo>
                  <a:moveTo>
                    <a:pt x="1126" y="0"/>
                  </a:moveTo>
                  <a:cubicBezTo>
                    <a:pt x="974" y="0"/>
                    <a:pt x="827" y="30"/>
                    <a:pt x="688" y="89"/>
                  </a:cubicBezTo>
                  <a:cubicBezTo>
                    <a:pt x="554" y="146"/>
                    <a:pt x="433" y="227"/>
                    <a:pt x="330" y="330"/>
                  </a:cubicBezTo>
                  <a:cubicBezTo>
                    <a:pt x="227" y="433"/>
                    <a:pt x="146" y="554"/>
                    <a:pt x="89" y="688"/>
                  </a:cubicBezTo>
                  <a:cubicBezTo>
                    <a:pt x="30" y="827"/>
                    <a:pt x="0" y="974"/>
                    <a:pt x="0" y="1126"/>
                  </a:cubicBezTo>
                  <a:cubicBezTo>
                    <a:pt x="0" y="1278"/>
                    <a:pt x="30" y="1426"/>
                    <a:pt x="89" y="1565"/>
                  </a:cubicBezTo>
                  <a:cubicBezTo>
                    <a:pt x="146" y="1699"/>
                    <a:pt x="227" y="1819"/>
                    <a:pt x="330" y="1922"/>
                  </a:cubicBezTo>
                  <a:cubicBezTo>
                    <a:pt x="433" y="2026"/>
                    <a:pt x="554" y="2107"/>
                    <a:pt x="688" y="2164"/>
                  </a:cubicBezTo>
                  <a:cubicBezTo>
                    <a:pt x="827" y="2222"/>
                    <a:pt x="974" y="2252"/>
                    <a:pt x="1126" y="2252"/>
                  </a:cubicBezTo>
                  <a:cubicBezTo>
                    <a:pt x="1278" y="2252"/>
                    <a:pt x="1426" y="2222"/>
                    <a:pt x="1565" y="2164"/>
                  </a:cubicBezTo>
                  <a:cubicBezTo>
                    <a:pt x="1699" y="2107"/>
                    <a:pt x="1819" y="2026"/>
                    <a:pt x="1922" y="1922"/>
                  </a:cubicBezTo>
                  <a:cubicBezTo>
                    <a:pt x="2026" y="1819"/>
                    <a:pt x="2107" y="1699"/>
                    <a:pt x="2164" y="1565"/>
                  </a:cubicBezTo>
                  <a:cubicBezTo>
                    <a:pt x="2222" y="1426"/>
                    <a:pt x="2252" y="1278"/>
                    <a:pt x="2252" y="1126"/>
                  </a:cubicBezTo>
                  <a:cubicBezTo>
                    <a:pt x="2252" y="974"/>
                    <a:pt x="2222" y="827"/>
                    <a:pt x="2164" y="688"/>
                  </a:cubicBezTo>
                  <a:cubicBezTo>
                    <a:pt x="2107" y="554"/>
                    <a:pt x="2026" y="433"/>
                    <a:pt x="1922" y="330"/>
                  </a:cubicBezTo>
                  <a:cubicBezTo>
                    <a:pt x="1819" y="227"/>
                    <a:pt x="1699" y="146"/>
                    <a:pt x="1565" y="89"/>
                  </a:cubicBezTo>
                  <a:cubicBezTo>
                    <a:pt x="1426" y="30"/>
                    <a:pt x="1278" y="0"/>
                    <a:pt x="1126" y="0"/>
                  </a:cubicBezTo>
                  <a:close/>
                </a:path>
              </a:pathLst>
            </a:custGeom>
            <a:solidFill>
              <a:srgbClr val="202C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08" name="任意多边形: 形状 407"/>
            <p:cNvSpPr/>
            <p:nvPr/>
          </p:nvSpPr>
          <p:spPr bwMode="auto">
            <a:xfrm>
              <a:off x="7881938" y="4775200"/>
              <a:ext cx="903288" cy="938212"/>
            </a:xfrm>
            <a:custGeom>
              <a:avLst/>
              <a:gdLst>
                <a:gd name="T0" fmla="*/ 342 w 1364"/>
                <a:gd name="T1" fmla="*/ 1185 h 1417"/>
                <a:gd name="T2" fmla="*/ 271 w 1364"/>
                <a:gd name="T3" fmla="*/ 1063 h 1417"/>
                <a:gd name="T4" fmla="*/ 199 w 1364"/>
                <a:gd name="T5" fmla="*/ 1044 h 1417"/>
                <a:gd name="T6" fmla="*/ 0 w 1364"/>
                <a:gd name="T7" fmla="*/ 1159 h 1417"/>
                <a:gd name="T8" fmla="*/ 122 w 1364"/>
                <a:gd name="T9" fmla="*/ 946 h 1417"/>
                <a:gd name="T10" fmla="*/ 316 w 1364"/>
                <a:gd name="T11" fmla="*/ 924 h 1417"/>
                <a:gd name="T12" fmla="*/ 350 w 1364"/>
                <a:gd name="T13" fmla="*/ 900 h 1417"/>
                <a:gd name="T14" fmla="*/ 649 w 1364"/>
                <a:gd name="T15" fmla="*/ 589 h 1417"/>
                <a:gd name="T16" fmla="*/ 649 w 1364"/>
                <a:gd name="T17" fmla="*/ 589 h 1417"/>
                <a:gd name="T18" fmla="*/ 859 w 1364"/>
                <a:gd name="T19" fmla="*/ 370 h 1417"/>
                <a:gd name="T20" fmla="*/ 883 w 1364"/>
                <a:gd name="T21" fmla="*/ 331 h 1417"/>
                <a:gd name="T22" fmla="*/ 995 w 1364"/>
                <a:gd name="T23" fmla="*/ 46 h 1417"/>
                <a:gd name="T24" fmla="*/ 1240 w 1364"/>
                <a:gd name="T25" fmla="*/ 46 h 1417"/>
                <a:gd name="T26" fmla="*/ 1041 w 1364"/>
                <a:gd name="T27" fmla="*/ 161 h 1417"/>
                <a:gd name="T28" fmla="*/ 1022 w 1364"/>
                <a:gd name="T29" fmla="*/ 233 h 1417"/>
                <a:gd name="T30" fmla="*/ 1092 w 1364"/>
                <a:gd name="T31" fmla="*/ 355 h 1417"/>
                <a:gd name="T32" fmla="*/ 1165 w 1364"/>
                <a:gd name="T33" fmla="*/ 374 h 1417"/>
                <a:gd name="T34" fmla="*/ 1364 w 1364"/>
                <a:gd name="T35" fmla="*/ 258 h 1417"/>
                <a:gd name="T36" fmla="*/ 1241 w 1364"/>
                <a:gd name="T37" fmla="*/ 471 h 1417"/>
                <a:gd name="T38" fmla="*/ 1048 w 1364"/>
                <a:gd name="T39" fmla="*/ 494 h 1417"/>
                <a:gd name="T40" fmla="*/ 1013 w 1364"/>
                <a:gd name="T41" fmla="*/ 518 h 1417"/>
                <a:gd name="T42" fmla="*/ 715 w 1364"/>
                <a:gd name="T43" fmla="*/ 828 h 1417"/>
                <a:gd name="T44" fmla="*/ 715 w 1364"/>
                <a:gd name="T45" fmla="*/ 828 h 1417"/>
                <a:gd name="T46" fmla="*/ 504 w 1364"/>
                <a:gd name="T47" fmla="*/ 1048 h 1417"/>
                <a:gd name="T48" fmla="*/ 481 w 1364"/>
                <a:gd name="T49" fmla="*/ 1087 h 1417"/>
                <a:gd name="T50" fmla="*/ 369 w 1364"/>
                <a:gd name="T51" fmla="*/ 1372 h 1417"/>
                <a:gd name="T52" fmla="*/ 123 w 1364"/>
                <a:gd name="T53" fmla="*/ 1372 h 1417"/>
                <a:gd name="T54" fmla="*/ 323 w 1364"/>
                <a:gd name="T55" fmla="*/ 1257 h 1417"/>
                <a:gd name="T56" fmla="*/ 342 w 1364"/>
                <a:gd name="T57" fmla="*/ 1185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4" h="1417">
                  <a:moveTo>
                    <a:pt x="342" y="1185"/>
                  </a:moveTo>
                  <a:cubicBezTo>
                    <a:pt x="271" y="1063"/>
                    <a:pt x="271" y="1063"/>
                    <a:pt x="271" y="1063"/>
                  </a:cubicBezTo>
                  <a:cubicBezTo>
                    <a:pt x="257" y="1038"/>
                    <a:pt x="224" y="1029"/>
                    <a:pt x="199" y="1044"/>
                  </a:cubicBezTo>
                  <a:cubicBezTo>
                    <a:pt x="0" y="1159"/>
                    <a:pt x="0" y="1159"/>
                    <a:pt x="0" y="1159"/>
                  </a:cubicBezTo>
                  <a:cubicBezTo>
                    <a:pt x="0" y="1075"/>
                    <a:pt x="44" y="992"/>
                    <a:pt x="122" y="946"/>
                  </a:cubicBezTo>
                  <a:cubicBezTo>
                    <a:pt x="183" y="911"/>
                    <a:pt x="253" y="905"/>
                    <a:pt x="316" y="924"/>
                  </a:cubicBezTo>
                  <a:cubicBezTo>
                    <a:pt x="328" y="918"/>
                    <a:pt x="340" y="911"/>
                    <a:pt x="350" y="900"/>
                  </a:cubicBezTo>
                  <a:cubicBezTo>
                    <a:pt x="649" y="589"/>
                    <a:pt x="649" y="589"/>
                    <a:pt x="649" y="589"/>
                  </a:cubicBezTo>
                  <a:cubicBezTo>
                    <a:pt x="649" y="589"/>
                    <a:pt x="649" y="589"/>
                    <a:pt x="649" y="589"/>
                  </a:cubicBezTo>
                  <a:cubicBezTo>
                    <a:pt x="859" y="370"/>
                    <a:pt x="859" y="370"/>
                    <a:pt x="859" y="370"/>
                  </a:cubicBezTo>
                  <a:cubicBezTo>
                    <a:pt x="871" y="359"/>
                    <a:pt x="878" y="345"/>
                    <a:pt x="883" y="331"/>
                  </a:cubicBezTo>
                  <a:cubicBezTo>
                    <a:pt x="850" y="224"/>
                    <a:pt x="893" y="105"/>
                    <a:pt x="995" y="46"/>
                  </a:cubicBezTo>
                  <a:cubicBezTo>
                    <a:pt x="1073" y="0"/>
                    <a:pt x="1167" y="3"/>
                    <a:pt x="1240" y="46"/>
                  </a:cubicBezTo>
                  <a:cubicBezTo>
                    <a:pt x="1041" y="161"/>
                    <a:pt x="1041" y="161"/>
                    <a:pt x="1041" y="161"/>
                  </a:cubicBezTo>
                  <a:cubicBezTo>
                    <a:pt x="1016" y="176"/>
                    <a:pt x="1007" y="208"/>
                    <a:pt x="1022" y="233"/>
                  </a:cubicBezTo>
                  <a:cubicBezTo>
                    <a:pt x="1092" y="355"/>
                    <a:pt x="1092" y="355"/>
                    <a:pt x="1092" y="355"/>
                  </a:cubicBezTo>
                  <a:cubicBezTo>
                    <a:pt x="1107" y="380"/>
                    <a:pt x="1139" y="389"/>
                    <a:pt x="1165" y="374"/>
                  </a:cubicBezTo>
                  <a:cubicBezTo>
                    <a:pt x="1364" y="258"/>
                    <a:pt x="1364" y="258"/>
                    <a:pt x="1364" y="258"/>
                  </a:cubicBezTo>
                  <a:cubicBezTo>
                    <a:pt x="1364" y="343"/>
                    <a:pt x="1320" y="426"/>
                    <a:pt x="1241" y="471"/>
                  </a:cubicBezTo>
                  <a:cubicBezTo>
                    <a:pt x="1180" y="507"/>
                    <a:pt x="1111" y="513"/>
                    <a:pt x="1048" y="494"/>
                  </a:cubicBezTo>
                  <a:cubicBezTo>
                    <a:pt x="1035" y="500"/>
                    <a:pt x="1023" y="507"/>
                    <a:pt x="1013" y="518"/>
                  </a:cubicBezTo>
                  <a:cubicBezTo>
                    <a:pt x="715" y="828"/>
                    <a:pt x="715" y="828"/>
                    <a:pt x="715" y="828"/>
                  </a:cubicBezTo>
                  <a:cubicBezTo>
                    <a:pt x="715" y="828"/>
                    <a:pt x="715" y="828"/>
                    <a:pt x="715" y="828"/>
                  </a:cubicBezTo>
                  <a:cubicBezTo>
                    <a:pt x="504" y="1048"/>
                    <a:pt x="504" y="1048"/>
                    <a:pt x="504" y="1048"/>
                  </a:cubicBezTo>
                  <a:cubicBezTo>
                    <a:pt x="493" y="1059"/>
                    <a:pt x="485" y="1072"/>
                    <a:pt x="481" y="1087"/>
                  </a:cubicBezTo>
                  <a:cubicBezTo>
                    <a:pt x="514" y="1194"/>
                    <a:pt x="470" y="1313"/>
                    <a:pt x="369" y="1372"/>
                  </a:cubicBezTo>
                  <a:cubicBezTo>
                    <a:pt x="290" y="1417"/>
                    <a:pt x="197" y="1414"/>
                    <a:pt x="123" y="1372"/>
                  </a:cubicBezTo>
                  <a:cubicBezTo>
                    <a:pt x="323" y="1257"/>
                    <a:pt x="323" y="1257"/>
                    <a:pt x="323" y="1257"/>
                  </a:cubicBezTo>
                  <a:cubicBezTo>
                    <a:pt x="348" y="1242"/>
                    <a:pt x="356" y="1210"/>
                    <a:pt x="342" y="1185"/>
                  </a:cubicBezTo>
                  <a:close/>
                </a:path>
              </a:pathLst>
            </a:custGeom>
            <a:solidFill>
              <a:srgbClr val="DFD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09" name="任意多边形: 形状 408"/>
            <p:cNvSpPr/>
            <p:nvPr/>
          </p:nvSpPr>
          <p:spPr bwMode="auto">
            <a:xfrm>
              <a:off x="7904163" y="4770438"/>
              <a:ext cx="588963" cy="590550"/>
            </a:xfrm>
            <a:custGeom>
              <a:avLst/>
              <a:gdLst>
                <a:gd name="T0" fmla="*/ 0 w 890"/>
                <a:gd name="T1" fmla="*/ 87 h 890"/>
                <a:gd name="T2" fmla="*/ 86 w 890"/>
                <a:gd name="T3" fmla="*/ 0 h 890"/>
                <a:gd name="T4" fmla="*/ 231 w 890"/>
                <a:gd name="T5" fmla="*/ 59 h 890"/>
                <a:gd name="T6" fmla="*/ 290 w 890"/>
                <a:gd name="T7" fmla="*/ 204 h 890"/>
                <a:gd name="T8" fmla="*/ 862 w 890"/>
                <a:gd name="T9" fmla="*/ 777 h 890"/>
                <a:gd name="T10" fmla="*/ 866 w 890"/>
                <a:gd name="T11" fmla="*/ 867 h 890"/>
                <a:gd name="T12" fmla="*/ 776 w 890"/>
                <a:gd name="T13" fmla="*/ 863 h 890"/>
                <a:gd name="T14" fmla="*/ 203 w 890"/>
                <a:gd name="T15" fmla="*/ 290 h 890"/>
                <a:gd name="T16" fmla="*/ 59 w 890"/>
                <a:gd name="T17" fmla="*/ 231 h 890"/>
                <a:gd name="T18" fmla="*/ 0 w 890"/>
                <a:gd name="T19" fmla="*/ 87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0" h="890">
                  <a:moveTo>
                    <a:pt x="0" y="8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290" y="204"/>
                    <a:pt x="290" y="204"/>
                    <a:pt x="290" y="204"/>
                  </a:cubicBezTo>
                  <a:cubicBezTo>
                    <a:pt x="862" y="777"/>
                    <a:pt x="862" y="777"/>
                    <a:pt x="862" y="777"/>
                  </a:cubicBezTo>
                  <a:cubicBezTo>
                    <a:pt x="888" y="802"/>
                    <a:pt x="890" y="843"/>
                    <a:pt x="866" y="867"/>
                  </a:cubicBezTo>
                  <a:cubicBezTo>
                    <a:pt x="842" y="890"/>
                    <a:pt x="802" y="889"/>
                    <a:pt x="776" y="863"/>
                  </a:cubicBezTo>
                  <a:cubicBezTo>
                    <a:pt x="203" y="290"/>
                    <a:pt x="203" y="290"/>
                    <a:pt x="203" y="290"/>
                  </a:cubicBezTo>
                  <a:cubicBezTo>
                    <a:pt x="59" y="231"/>
                    <a:pt x="59" y="231"/>
                    <a:pt x="59" y="231"/>
                  </a:cubicBezTo>
                  <a:lnTo>
                    <a:pt x="0" y="87"/>
                  </a:lnTo>
                  <a:close/>
                </a:path>
              </a:pathLst>
            </a:custGeom>
            <a:solidFill>
              <a:srgbClr val="6766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10" name="任意多边形: 形状 409"/>
            <p:cNvSpPr/>
            <p:nvPr/>
          </p:nvSpPr>
          <p:spPr bwMode="auto">
            <a:xfrm>
              <a:off x="8378826" y="5245100"/>
              <a:ext cx="492125" cy="495300"/>
            </a:xfrm>
            <a:custGeom>
              <a:avLst/>
              <a:gdLst>
                <a:gd name="T0" fmla="*/ 488 w 745"/>
                <a:gd name="T1" fmla="*/ 704 h 746"/>
                <a:gd name="T2" fmla="*/ 623 w 745"/>
                <a:gd name="T3" fmla="*/ 710 h 746"/>
                <a:gd name="T4" fmla="*/ 709 w 745"/>
                <a:gd name="T5" fmla="*/ 624 h 746"/>
                <a:gd name="T6" fmla="*/ 703 w 745"/>
                <a:gd name="T7" fmla="*/ 489 h 746"/>
                <a:gd name="T8" fmla="*/ 257 w 745"/>
                <a:gd name="T9" fmla="*/ 42 h 746"/>
                <a:gd name="T10" fmla="*/ 121 w 745"/>
                <a:gd name="T11" fmla="*/ 36 h 746"/>
                <a:gd name="T12" fmla="*/ 35 w 745"/>
                <a:gd name="T13" fmla="*/ 122 h 746"/>
                <a:gd name="T14" fmla="*/ 41 w 745"/>
                <a:gd name="T15" fmla="*/ 257 h 746"/>
                <a:gd name="T16" fmla="*/ 488 w 745"/>
                <a:gd name="T17" fmla="*/ 704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" h="746">
                  <a:moveTo>
                    <a:pt x="488" y="704"/>
                  </a:moveTo>
                  <a:cubicBezTo>
                    <a:pt x="527" y="743"/>
                    <a:pt x="588" y="746"/>
                    <a:pt x="623" y="710"/>
                  </a:cubicBezTo>
                  <a:cubicBezTo>
                    <a:pt x="709" y="624"/>
                    <a:pt x="709" y="624"/>
                    <a:pt x="709" y="624"/>
                  </a:cubicBezTo>
                  <a:cubicBezTo>
                    <a:pt x="745" y="588"/>
                    <a:pt x="742" y="528"/>
                    <a:pt x="703" y="489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18" y="3"/>
                    <a:pt x="157" y="0"/>
                    <a:pt x="121" y="36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0" y="158"/>
                    <a:pt x="2" y="218"/>
                    <a:pt x="41" y="257"/>
                  </a:cubicBezTo>
                  <a:lnTo>
                    <a:pt x="488" y="704"/>
                  </a:lnTo>
                  <a:close/>
                </a:path>
              </a:pathLst>
            </a:custGeom>
            <a:solidFill>
              <a:srgbClr val="F37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11" name="任意多边形: 形状 410"/>
            <p:cNvSpPr/>
            <p:nvPr/>
          </p:nvSpPr>
          <p:spPr bwMode="auto">
            <a:xfrm>
              <a:off x="8501063" y="5283200"/>
              <a:ext cx="333375" cy="333375"/>
            </a:xfrm>
            <a:custGeom>
              <a:avLst/>
              <a:gdLst>
                <a:gd name="T0" fmla="*/ 408 w 502"/>
                <a:gd name="T1" fmla="*/ 452 h 502"/>
                <a:gd name="T2" fmla="*/ 477 w 502"/>
                <a:gd name="T3" fmla="*/ 495 h 502"/>
                <a:gd name="T4" fmla="*/ 495 w 502"/>
                <a:gd name="T5" fmla="*/ 478 h 502"/>
                <a:gd name="T6" fmla="*/ 451 w 502"/>
                <a:gd name="T7" fmla="*/ 409 h 502"/>
                <a:gd name="T8" fmla="*/ 94 w 502"/>
                <a:gd name="T9" fmla="*/ 51 h 502"/>
                <a:gd name="T10" fmla="*/ 24 w 502"/>
                <a:gd name="T11" fmla="*/ 8 h 502"/>
                <a:gd name="T12" fmla="*/ 7 w 502"/>
                <a:gd name="T13" fmla="*/ 25 h 502"/>
                <a:gd name="T14" fmla="*/ 51 w 502"/>
                <a:gd name="T15" fmla="*/ 94 h 502"/>
                <a:gd name="T16" fmla="*/ 408 w 502"/>
                <a:gd name="T17" fmla="*/ 45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2" h="502">
                  <a:moveTo>
                    <a:pt x="408" y="452"/>
                  </a:moveTo>
                  <a:cubicBezTo>
                    <a:pt x="439" y="483"/>
                    <a:pt x="470" y="502"/>
                    <a:pt x="477" y="495"/>
                  </a:cubicBezTo>
                  <a:cubicBezTo>
                    <a:pt x="495" y="478"/>
                    <a:pt x="495" y="478"/>
                    <a:pt x="495" y="478"/>
                  </a:cubicBezTo>
                  <a:cubicBezTo>
                    <a:pt x="502" y="471"/>
                    <a:pt x="482" y="440"/>
                    <a:pt x="451" y="409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63" y="20"/>
                    <a:pt x="31" y="0"/>
                    <a:pt x="24" y="8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0" y="32"/>
                    <a:pt x="20" y="63"/>
                    <a:pt x="51" y="94"/>
                  </a:cubicBezTo>
                  <a:lnTo>
                    <a:pt x="408" y="452"/>
                  </a:lnTo>
                  <a:close/>
                </a:path>
              </a:pathLst>
            </a:custGeom>
            <a:solidFill>
              <a:srgbClr val="F7AB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12" name="任意多边形: 形状 411"/>
            <p:cNvSpPr/>
            <p:nvPr/>
          </p:nvSpPr>
          <p:spPr bwMode="auto">
            <a:xfrm>
              <a:off x="8415338" y="5368925"/>
              <a:ext cx="333375" cy="331787"/>
            </a:xfrm>
            <a:custGeom>
              <a:avLst/>
              <a:gdLst>
                <a:gd name="T0" fmla="*/ 408 w 502"/>
                <a:gd name="T1" fmla="*/ 451 h 501"/>
                <a:gd name="T2" fmla="*/ 477 w 502"/>
                <a:gd name="T3" fmla="*/ 494 h 501"/>
                <a:gd name="T4" fmla="*/ 495 w 502"/>
                <a:gd name="T5" fmla="*/ 477 h 501"/>
                <a:gd name="T6" fmla="*/ 451 w 502"/>
                <a:gd name="T7" fmla="*/ 408 h 501"/>
                <a:gd name="T8" fmla="*/ 94 w 502"/>
                <a:gd name="T9" fmla="*/ 50 h 501"/>
                <a:gd name="T10" fmla="*/ 24 w 502"/>
                <a:gd name="T11" fmla="*/ 7 h 501"/>
                <a:gd name="T12" fmla="*/ 7 w 502"/>
                <a:gd name="T13" fmla="*/ 24 h 501"/>
                <a:gd name="T14" fmla="*/ 50 w 502"/>
                <a:gd name="T15" fmla="*/ 93 h 501"/>
                <a:gd name="T16" fmla="*/ 408 w 502"/>
                <a:gd name="T17" fmla="*/ 45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2" h="501">
                  <a:moveTo>
                    <a:pt x="408" y="451"/>
                  </a:moveTo>
                  <a:cubicBezTo>
                    <a:pt x="439" y="482"/>
                    <a:pt x="470" y="501"/>
                    <a:pt x="477" y="494"/>
                  </a:cubicBezTo>
                  <a:cubicBezTo>
                    <a:pt x="495" y="477"/>
                    <a:pt x="495" y="477"/>
                    <a:pt x="495" y="477"/>
                  </a:cubicBezTo>
                  <a:cubicBezTo>
                    <a:pt x="502" y="470"/>
                    <a:pt x="482" y="439"/>
                    <a:pt x="451" y="408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62" y="19"/>
                    <a:pt x="31" y="0"/>
                    <a:pt x="24" y="7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0" y="31"/>
                    <a:pt x="19" y="62"/>
                    <a:pt x="50" y="93"/>
                  </a:cubicBezTo>
                  <a:lnTo>
                    <a:pt x="408" y="451"/>
                  </a:lnTo>
                  <a:close/>
                </a:path>
              </a:pathLst>
            </a:custGeom>
            <a:solidFill>
              <a:srgbClr val="F7AB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13" name="任意多边形: 形状 412"/>
            <p:cNvSpPr/>
            <p:nvPr/>
          </p:nvSpPr>
          <p:spPr bwMode="auto">
            <a:xfrm>
              <a:off x="8458201" y="5326063"/>
              <a:ext cx="333375" cy="333375"/>
            </a:xfrm>
            <a:custGeom>
              <a:avLst/>
              <a:gdLst>
                <a:gd name="T0" fmla="*/ 409 w 502"/>
                <a:gd name="T1" fmla="*/ 451 h 502"/>
                <a:gd name="T2" fmla="*/ 478 w 502"/>
                <a:gd name="T3" fmla="*/ 495 h 502"/>
                <a:gd name="T4" fmla="*/ 495 w 502"/>
                <a:gd name="T5" fmla="*/ 477 h 502"/>
                <a:gd name="T6" fmla="*/ 452 w 502"/>
                <a:gd name="T7" fmla="*/ 408 h 502"/>
                <a:gd name="T8" fmla="*/ 94 w 502"/>
                <a:gd name="T9" fmla="*/ 51 h 502"/>
                <a:gd name="T10" fmla="*/ 25 w 502"/>
                <a:gd name="T11" fmla="*/ 7 h 502"/>
                <a:gd name="T12" fmla="*/ 8 w 502"/>
                <a:gd name="T13" fmla="*/ 24 h 502"/>
                <a:gd name="T14" fmla="*/ 51 w 502"/>
                <a:gd name="T15" fmla="*/ 94 h 502"/>
                <a:gd name="T16" fmla="*/ 409 w 502"/>
                <a:gd name="T17" fmla="*/ 45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2" h="502">
                  <a:moveTo>
                    <a:pt x="409" y="451"/>
                  </a:moveTo>
                  <a:cubicBezTo>
                    <a:pt x="440" y="482"/>
                    <a:pt x="471" y="502"/>
                    <a:pt x="478" y="495"/>
                  </a:cubicBezTo>
                  <a:cubicBezTo>
                    <a:pt x="495" y="477"/>
                    <a:pt x="495" y="477"/>
                    <a:pt x="495" y="477"/>
                  </a:cubicBezTo>
                  <a:cubicBezTo>
                    <a:pt x="502" y="470"/>
                    <a:pt x="483" y="439"/>
                    <a:pt x="452" y="408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63" y="20"/>
                    <a:pt x="32" y="0"/>
                    <a:pt x="25" y="7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0" y="32"/>
                    <a:pt x="20" y="63"/>
                    <a:pt x="51" y="94"/>
                  </a:cubicBezTo>
                  <a:lnTo>
                    <a:pt x="409" y="451"/>
                  </a:lnTo>
                  <a:close/>
                </a:path>
              </a:pathLst>
            </a:custGeom>
            <a:solidFill>
              <a:srgbClr val="F7AB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14" name="任意多边形: 形状 413"/>
            <p:cNvSpPr/>
            <p:nvPr/>
          </p:nvSpPr>
          <p:spPr bwMode="auto">
            <a:xfrm>
              <a:off x="5907088" y="2746375"/>
              <a:ext cx="982663" cy="74612"/>
            </a:xfrm>
            <a:custGeom>
              <a:avLst/>
              <a:gdLst>
                <a:gd name="T0" fmla="*/ 619 w 619"/>
                <a:gd name="T1" fmla="*/ 0 h 47"/>
                <a:gd name="T2" fmla="*/ 0 w 619"/>
                <a:gd name="T3" fmla="*/ 0 h 47"/>
                <a:gd name="T4" fmla="*/ 59 w 619"/>
                <a:gd name="T5" fmla="*/ 47 h 47"/>
                <a:gd name="T6" fmla="*/ 619 w 619"/>
                <a:gd name="T7" fmla="*/ 47 h 47"/>
                <a:gd name="T8" fmla="*/ 619 w 61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47">
                  <a:moveTo>
                    <a:pt x="619" y="0"/>
                  </a:moveTo>
                  <a:lnTo>
                    <a:pt x="0" y="0"/>
                  </a:lnTo>
                  <a:lnTo>
                    <a:pt x="59" y="47"/>
                  </a:lnTo>
                  <a:lnTo>
                    <a:pt x="619" y="47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15" name="任意多边形: 形状 414"/>
            <p:cNvSpPr/>
            <p:nvPr/>
          </p:nvSpPr>
          <p:spPr bwMode="auto">
            <a:xfrm>
              <a:off x="5522913" y="2747963"/>
              <a:ext cx="565150" cy="95250"/>
            </a:xfrm>
            <a:custGeom>
              <a:avLst/>
              <a:gdLst>
                <a:gd name="T0" fmla="*/ 0 w 356"/>
                <a:gd name="T1" fmla="*/ 0 h 60"/>
                <a:gd name="T2" fmla="*/ 0 w 356"/>
                <a:gd name="T3" fmla="*/ 60 h 60"/>
                <a:gd name="T4" fmla="*/ 356 w 356"/>
                <a:gd name="T5" fmla="*/ 60 h 60"/>
                <a:gd name="T6" fmla="*/ 280 w 356"/>
                <a:gd name="T7" fmla="*/ 0 h 60"/>
                <a:gd name="T8" fmla="*/ 0 w 356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60">
                  <a:moveTo>
                    <a:pt x="0" y="0"/>
                  </a:moveTo>
                  <a:lnTo>
                    <a:pt x="0" y="60"/>
                  </a:lnTo>
                  <a:lnTo>
                    <a:pt x="356" y="60"/>
                  </a:lnTo>
                  <a:lnTo>
                    <a:pt x="2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16" name="任意多边形: 形状 415"/>
            <p:cNvSpPr/>
            <p:nvPr/>
          </p:nvSpPr>
          <p:spPr bwMode="auto">
            <a:xfrm>
              <a:off x="5522913" y="2747963"/>
              <a:ext cx="565150" cy="95250"/>
            </a:xfrm>
            <a:custGeom>
              <a:avLst/>
              <a:gdLst>
                <a:gd name="T0" fmla="*/ 0 w 356"/>
                <a:gd name="T1" fmla="*/ 0 h 60"/>
                <a:gd name="T2" fmla="*/ 0 w 356"/>
                <a:gd name="T3" fmla="*/ 60 h 60"/>
                <a:gd name="T4" fmla="*/ 356 w 356"/>
                <a:gd name="T5" fmla="*/ 60 h 60"/>
                <a:gd name="T6" fmla="*/ 280 w 356"/>
                <a:gd name="T7" fmla="*/ 0 h 60"/>
                <a:gd name="T8" fmla="*/ 0 w 356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60">
                  <a:moveTo>
                    <a:pt x="0" y="0"/>
                  </a:moveTo>
                  <a:lnTo>
                    <a:pt x="0" y="60"/>
                  </a:lnTo>
                  <a:lnTo>
                    <a:pt x="356" y="60"/>
                  </a:lnTo>
                  <a:lnTo>
                    <a:pt x="28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17" name="任意多边形: 形状 416"/>
            <p:cNvSpPr/>
            <p:nvPr/>
          </p:nvSpPr>
          <p:spPr bwMode="auto">
            <a:xfrm>
              <a:off x="6130926" y="2963863"/>
              <a:ext cx="498475" cy="74612"/>
            </a:xfrm>
            <a:custGeom>
              <a:avLst/>
              <a:gdLst>
                <a:gd name="T0" fmla="*/ 314 w 314"/>
                <a:gd name="T1" fmla="*/ 0 h 47"/>
                <a:gd name="T2" fmla="*/ 0 w 314"/>
                <a:gd name="T3" fmla="*/ 0 h 47"/>
                <a:gd name="T4" fmla="*/ 9 w 314"/>
                <a:gd name="T5" fmla="*/ 23 h 47"/>
                <a:gd name="T6" fmla="*/ 24 w 314"/>
                <a:gd name="T7" fmla="*/ 47 h 47"/>
                <a:gd name="T8" fmla="*/ 314 w 314"/>
                <a:gd name="T9" fmla="*/ 47 h 47"/>
                <a:gd name="T10" fmla="*/ 314 w 31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4" h="47">
                  <a:moveTo>
                    <a:pt x="314" y="0"/>
                  </a:moveTo>
                  <a:lnTo>
                    <a:pt x="0" y="0"/>
                  </a:lnTo>
                  <a:lnTo>
                    <a:pt x="9" y="23"/>
                  </a:lnTo>
                  <a:lnTo>
                    <a:pt x="24" y="47"/>
                  </a:lnTo>
                  <a:lnTo>
                    <a:pt x="314" y="47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18" name="任意多边形: 形状 417"/>
            <p:cNvSpPr/>
            <p:nvPr/>
          </p:nvSpPr>
          <p:spPr bwMode="auto">
            <a:xfrm>
              <a:off x="5908676" y="2973388"/>
              <a:ext cx="285750" cy="93662"/>
            </a:xfrm>
            <a:custGeom>
              <a:avLst/>
              <a:gdLst>
                <a:gd name="T0" fmla="*/ 149 w 180"/>
                <a:gd name="T1" fmla="*/ 0 h 59"/>
                <a:gd name="T2" fmla="*/ 0 w 180"/>
                <a:gd name="T3" fmla="*/ 0 h 59"/>
                <a:gd name="T4" fmla="*/ 0 w 180"/>
                <a:gd name="T5" fmla="*/ 59 h 59"/>
                <a:gd name="T6" fmla="*/ 180 w 180"/>
                <a:gd name="T7" fmla="*/ 59 h 59"/>
                <a:gd name="T8" fmla="*/ 161 w 180"/>
                <a:gd name="T9" fmla="*/ 29 h 59"/>
                <a:gd name="T10" fmla="*/ 149 w 180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59">
                  <a:moveTo>
                    <a:pt x="149" y="0"/>
                  </a:moveTo>
                  <a:lnTo>
                    <a:pt x="0" y="0"/>
                  </a:lnTo>
                  <a:lnTo>
                    <a:pt x="0" y="59"/>
                  </a:lnTo>
                  <a:lnTo>
                    <a:pt x="180" y="59"/>
                  </a:lnTo>
                  <a:lnTo>
                    <a:pt x="161" y="2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19" name="任意多边形: 形状 418"/>
            <p:cNvSpPr/>
            <p:nvPr/>
          </p:nvSpPr>
          <p:spPr bwMode="auto">
            <a:xfrm>
              <a:off x="5908676" y="2973388"/>
              <a:ext cx="285750" cy="93662"/>
            </a:xfrm>
            <a:custGeom>
              <a:avLst/>
              <a:gdLst>
                <a:gd name="T0" fmla="*/ 149 w 180"/>
                <a:gd name="T1" fmla="*/ 0 h 59"/>
                <a:gd name="T2" fmla="*/ 0 w 180"/>
                <a:gd name="T3" fmla="*/ 0 h 59"/>
                <a:gd name="T4" fmla="*/ 0 w 180"/>
                <a:gd name="T5" fmla="*/ 59 h 59"/>
                <a:gd name="T6" fmla="*/ 180 w 180"/>
                <a:gd name="T7" fmla="*/ 59 h 59"/>
                <a:gd name="T8" fmla="*/ 161 w 180"/>
                <a:gd name="T9" fmla="*/ 29 h 59"/>
                <a:gd name="T10" fmla="*/ 149 w 180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59">
                  <a:moveTo>
                    <a:pt x="149" y="0"/>
                  </a:moveTo>
                  <a:lnTo>
                    <a:pt x="0" y="0"/>
                  </a:lnTo>
                  <a:lnTo>
                    <a:pt x="0" y="59"/>
                  </a:lnTo>
                  <a:lnTo>
                    <a:pt x="180" y="59"/>
                  </a:lnTo>
                  <a:lnTo>
                    <a:pt x="161" y="29"/>
                  </a:lnTo>
                  <a:lnTo>
                    <a:pt x="1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20" name="任意多边形: 形状 419"/>
            <p:cNvSpPr/>
            <p:nvPr/>
          </p:nvSpPr>
          <p:spPr bwMode="auto">
            <a:xfrm>
              <a:off x="5476876" y="3171825"/>
              <a:ext cx="887413" cy="93662"/>
            </a:xfrm>
            <a:custGeom>
              <a:avLst/>
              <a:gdLst>
                <a:gd name="T0" fmla="*/ 0 w 559"/>
                <a:gd name="T1" fmla="*/ 0 h 59"/>
                <a:gd name="T2" fmla="*/ 0 w 559"/>
                <a:gd name="T3" fmla="*/ 59 h 59"/>
                <a:gd name="T4" fmla="*/ 559 w 559"/>
                <a:gd name="T5" fmla="*/ 59 h 59"/>
                <a:gd name="T6" fmla="*/ 550 w 559"/>
                <a:gd name="T7" fmla="*/ 0 h 59"/>
                <a:gd name="T8" fmla="*/ 0 w 559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9" h="59">
                  <a:moveTo>
                    <a:pt x="0" y="0"/>
                  </a:moveTo>
                  <a:lnTo>
                    <a:pt x="0" y="59"/>
                  </a:lnTo>
                  <a:lnTo>
                    <a:pt x="559" y="59"/>
                  </a:lnTo>
                  <a:lnTo>
                    <a:pt x="5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21" name="任意多边形: 形状 420"/>
            <p:cNvSpPr/>
            <p:nvPr/>
          </p:nvSpPr>
          <p:spPr bwMode="auto">
            <a:xfrm>
              <a:off x="5476876" y="3171825"/>
              <a:ext cx="887413" cy="93662"/>
            </a:xfrm>
            <a:custGeom>
              <a:avLst/>
              <a:gdLst>
                <a:gd name="T0" fmla="*/ 0 w 559"/>
                <a:gd name="T1" fmla="*/ 0 h 59"/>
                <a:gd name="T2" fmla="*/ 0 w 559"/>
                <a:gd name="T3" fmla="*/ 59 h 59"/>
                <a:gd name="T4" fmla="*/ 559 w 559"/>
                <a:gd name="T5" fmla="*/ 59 h 59"/>
                <a:gd name="T6" fmla="*/ 550 w 559"/>
                <a:gd name="T7" fmla="*/ 0 h 59"/>
                <a:gd name="T8" fmla="*/ 0 w 559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9" h="59">
                  <a:moveTo>
                    <a:pt x="0" y="0"/>
                  </a:moveTo>
                  <a:lnTo>
                    <a:pt x="0" y="59"/>
                  </a:lnTo>
                  <a:lnTo>
                    <a:pt x="559" y="59"/>
                  </a:lnTo>
                  <a:lnTo>
                    <a:pt x="55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22" name="任意多边形: 形状 421"/>
            <p:cNvSpPr/>
            <p:nvPr/>
          </p:nvSpPr>
          <p:spPr bwMode="auto">
            <a:xfrm>
              <a:off x="6246813" y="3182938"/>
              <a:ext cx="647700" cy="73025"/>
            </a:xfrm>
            <a:custGeom>
              <a:avLst/>
              <a:gdLst>
                <a:gd name="T0" fmla="*/ 408 w 408"/>
                <a:gd name="T1" fmla="*/ 0 h 46"/>
                <a:gd name="T2" fmla="*/ 0 w 408"/>
                <a:gd name="T3" fmla="*/ 0 h 46"/>
                <a:gd name="T4" fmla="*/ 6 w 408"/>
                <a:gd name="T5" fmla="*/ 46 h 46"/>
                <a:gd name="T6" fmla="*/ 408 w 408"/>
                <a:gd name="T7" fmla="*/ 46 h 46"/>
                <a:gd name="T8" fmla="*/ 408 w 40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46">
                  <a:moveTo>
                    <a:pt x="408" y="0"/>
                  </a:moveTo>
                  <a:lnTo>
                    <a:pt x="0" y="0"/>
                  </a:lnTo>
                  <a:lnTo>
                    <a:pt x="6" y="46"/>
                  </a:lnTo>
                  <a:lnTo>
                    <a:pt x="408" y="46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23" name="任意多边形: 形状 422"/>
            <p:cNvSpPr/>
            <p:nvPr/>
          </p:nvSpPr>
          <p:spPr bwMode="auto">
            <a:xfrm>
              <a:off x="5870576" y="3395663"/>
              <a:ext cx="403225" cy="95250"/>
            </a:xfrm>
            <a:custGeom>
              <a:avLst/>
              <a:gdLst>
                <a:gd name="T0" fmla="*/ 0 w 254"/>
                <a:gd name="T1" fmla="*/ 0 h 60"/>
                <a:gd name="T2" fmla="*/ 0 w 254"/>
                <a:gd name="T3" fmla="*/ 60 h 60"/>
                <a:gd name="T4" fmla="*/ 254 w 254"/>
                <a:gd name="T5" fmla="*/ 60 h 60"/>
                <a:gd name="T6" fmla="*/ 252 w 254"/>
                <a:gd name="T7" fmla="*/ 0 h 60"/>
                <a:gd name="T8" fmla="*/ 0 w 25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60">
                  <a:moveTo>
                    <a:pt x="0" y="0"/>
                  </a:moveTo>
                  <a:lnTo>
                    <a:pt x="0" y="60"/>
                  </a:lnTo>
                  <a:lnTo>
                    <a:pt x="254" y="60"/>
                  </a:lnTo>
                  <a:lnTo>
                    <a:pt x="2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24" name="任意多边形: 形状 423"/>
            <p:cNvSpPr/>
            <p:nvPr/>
          </p:nvSpPr>
          <p:spPr bwMode="auto">
            <a:xfrm>
              <a:off x="5870576" y="3395663"/>
              <a:ext cx="403225" cy="95250"/>
            </a:xfrm>
            <a:custGeom>
              <a:avLst/>
              <a:gdLst>
                <a:gd name="T0" fmla="*/ 0 w 254"/>
                <a:gd name="T1" fmla="*/ 0 h 60"/>
                <a:gd name="T2" fmla="*/ 0 w 254"/>
                <a:gd name="T3" fmla="*/ 60 h 60"/>
                <a:gd name="T4" fmla="*/ 254 w 254"/>
                <a:gd name="T5" fmla="*/ 60 h 60"/>
                <a:gd name="T6" fmla="*/ 252 w 254"/>
                <a:gd name="T7" fmla="*/ 0 h 60"/>
                <a:gd name="T8" fmla="*/ 0 w 25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60">
                  <a:moveTo>
                    <a:pt x="0" y="0"/>
                  </a:moveTo>
                  <a:lnTo>
                    <a:pt x="0" y="60"/>
                  </a:lnTo>
                  <a:lnTo>
                    <a:pt x="254" y="60"/>
                  </a:lnTo>
                  <a:lnTo>
                    <a:pt x="25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25" name="任意多边形: 形状 424"/>
            <p:cNvSpPr/>
            <p:nvPr/>
          </p:nvSpPr>
          <p:spPr bwMode="auto">
            <a:xfrm>
              <a:off x="6269038" y="3400425"/>
              <a:ext cx="931863" cy="74612"/>
            </a:xfrm>
            <a:custGeom>
              <a:avLst/>
              <a:gdLst>
                <a:gd name="T0" fmla="*/ 587 w 587"/>
                <a:gd name="T1" fmla="*/ 0 h 47"/>
                <a:gd name="T2" fmla="*/ 0 w 587"/>
                <a:gd name="T3" fmla="*/ 0 h 47"/>
                <a:gd name="T4" fmla="*/ 1 w 587"/>
                <a:gd name="T5" fmla="*/ 47 h 47"/>
                <a:gd name="T6" fmla="*/ 587 w 587"/>
                <a:gd name="T7" fmla="*/ 47 h 47"/>
                <a:gd name="T8" fmla="*/ 587 w 587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7" h="47">
                  <a:moveTo>
                    <a:pt x="587" y="0"/>
                  </a:moveTo>
                  <a:lnTo>
                    <a:pt x="0" y="0"/>
                  </a:lnTo>
                  <a:lnTo>
                    <a:pt x="1" y="47"/>
                  </a:lnTo>
                  <a:lnTo>
                    <a:pt x="587" y="47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26" name="任意多边形: 形状 425"/>
            <p:cNvSpPr/>
            <p:nvPr/>
          </p:nvSpPr>
          <p:spPr bwMode="auto">
            <a:xfrm>
              <a:off x="5673726" y="3603625"/>
              <a:ext cx="563563" cy="95250"/>
            </a:xfrm>
            <a:custGeom>
              <a:avLst/>
              <a:gdLst>
                <a:gd name="T0" fmla="*/ 0 w 355"/>
                <a:gd name="T1" fmla="*/ 60 h 60"/>
                <a:gd name="T2" fmla="*/ 341 w 355"/>
                <a:gd name="T3" fmla="*/ 60 h 60"/>
                <a:gd name="T4" fmla="*/ 350 w 355"/>
                <a:gd name="T5" fmla="*/ 37 h 60"/>
                <a:gd name="T6" fmla="*/ 355 w 355"/>
                <a:gd name="T7" fmla="*/ 0 h 60"/>
                <a:gd name="T8" fmla="*/ 0 w 355"/>
                <a:gd name="T9" fmla="*/ 0 h 60"/>
                <a:gd name="T10" fmla="*/ 0 w 355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5" h="60">
                  <a:moveTo>
                    <a:pt x="0" y="60"/>
                  </a:moveTo>
                  <a:lnTo>
                    <a:pt x="341" y="60"/>
                  </a:lnTo>
                  <a:lnTo>
                    <a:pt x="350" y="37"/>
                  </a:lnTo>
                  <a:lnTo>
                    <a:pt x="355" y="0"/>
                  </a:lnTo>
                  <a:lnTo>
                    <a:pt x="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27" name="任意多边形: 形状 426"/>
            <p:cNvSpPr/>
            <p:nvPr/>
          </p:nvSpPr>
          <p:spPr bwMode="auto">
            <a:xfrm>
              <a:off x="5673726" y="3603625"/>
              <a:ext cx="563563" cy="95250"/>
            </a:xfrm>
            <a:custGeom>
              <a:avLst/>
              <a:gdLst>
                <a:gd name="T0" fmla="*/ 0 w 355"/>
                <a:gd name="T1" fmla="*/ 60 h 60"/>
                <a:gd name="T2" fmla="*/ 341 w 355"/>
                <a:gd name="T3" fmla="*/ 60 h 60"/>
                <a:gd name="T4" fmla="*/ 350 w 355"/>
                <a:gd name="T5" fmla="*/ 37 h 60"/>
                <a:gd name="T6" fmla="*/ 355 w 355"/>
                <a:gd name="T7" fmla="*/ 0 h 60"/>
                <a:gd name="T8" fmla="*/ 0 w 355"/>
                <a:gd name="T9" fmla="*/ 0 h 60"/>
                <a:gd name="T10" fmla="*/ 0 w 355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5" h="60">
                  <a:moveTo>
                    <a:pt x="0" y="60"/>
                  </a:moveTo>
                  <a:lnTo>
                    <a:pt x="341" y="60"/>
                  </a:lnTo>
                  <a:lnTo>
                    <a:pt x="350" y="37"/>
                  </a:lnTo>
                  <a:lnTo>
                    <a:pt x="355" y="0"/>
                  </a:lnTo>
                  <a:lnTo>
                    <a:pt x="0" y="0"/>
                  </a:lnTo>
                  <a:lnTo>
                    <a:pt x="0" y="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28" name="任意多边形: 形状 427"/>
            <p:cNvSpPr/>
            <p:nvPr/>
          </p:nvSpPr>
          <p:spPr bwMode="auto">
            <a:xfrm>
              <a:off x="6240463" y="3617913"/>
              <a:ext cx="793750" cy="74612"/>
            </a:xfrm>
            <a:custGeom>
              <a:avLst/>
              <a:gdLst>
                <a:gd name="T0" fmla="*/ 0 w 500"/>
                <a:gd name="T1" fmla="*/ 47 h 47"/>
                <a:gd name="T2" fmla="*/ 500 w 500"/>
                <a:gd name="T3" fmla="*/ 47 h 47"/>
                <a:gd name="T4" fmla="*/ 500 w 500"/>
                <a:gd name="T5" fmla="*/ 0 h 47"/>
                <a:gd name="T6" fmla="*/ 11 w 500"/>
                <a:gd name="T7" fmla="*/ 0 h 47"/>
                <a:gd name="T8" fmla="*/ 6 w 500"/>
                <a:gd name="T9" fmla="*/ 29 h 47"/>
                <a:gd name="T10" fmla="*/ 0 w 500"/>
                <a:gd name="T1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0" h="47">
                  <a:moveTo>
                    <a:pt x="0" y="47"/>
                  </a:moveTo>
                  <a:lnTo>
                    <a:pt x="500" y="47"/>
                  </a:lnTo>
                  <a:lnTo>
                    <a:pt x="500" y="0"/>
                  </a:lnTo>
                  <a:lnTo>
                    <a:pt x="11" y="0"/>
                  </a:lnTo>
                  <a:lnTo>
                    <a:pt x="6" y="29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29" name="任意多边形: 形状 428"/>
            <p:cNvSpPr/>
            <p:nvPr/>
          </p:nvSpPr>
          <p:spPr bwMode="auto">
            <a:xfrm>
              <a:off x="6157913" y="3835400"/>
              <a:ext cx="431800" cy="74612"/>
            </a:xfrm>
            <a:custGeom>
              <a:avLst/>
              <a:gdLst>
                <a:gd name="T0" fmla="*/ 0 w 272"/>
                <a:gd name="T1" fmla="*/ 47 h 47"/>
                <a:gd name="T2" fmla="*/ 272 w 272"/>
                <a:gd name="T3" fmla="*/ 47 h 47"/>
                <a:gd name="T4" fmla="*/ 272 w 272"/>
                <a:gd name="T5" fmla="*/ 0 h 47"/>
                <a:gd name="T6" fmla="*/ 18 w 272"/>
                <a:gd name="T7" fmla="*/ 0 h 47"/>
                <a:gd name="T8" fmla="*/ 16 w 272"/>
                <a:gd name="T9" fmla="*/ 7 h 47"/>
                <a:gd name="T10" fmla="*/ 0 w 272"/>
                <a:gd name="T1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2" h="47">
                  <a:moveTo>
                    <a:pt x="0" y="47"/>
                  </a:moveTo>
                  <a:lnTo>
                    <a:pt x="272" y="47"/>
                  </a:lnTo>
                  <a:lnTo>
                    <a:pt x="272" y="0"/>
                  </a:lnTo>
                  <a:lnTo>
                    <a:pt x="18" y="0"/>
                  </a:lnTo>
                  <a:lnTo>
                    <a:pt x="16" y="7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30" name="任意多边形: 形状 429"/>
            <p:cNvSpPr/>
            <p:nvPr/>
          </p:nvSpPr>
          <p:spPr bwMode="auto">
            <a:xfrm>
              <a:off x="5930901" y="4054475"/>
              <a:ext cx="922338" cy="73025"/>
            </a:xfrm>
            <a:custGeom>
              <a:avLst/>
              <a:gdLst>
                <a:gd name="T0" fmla="*/ 0 w 581"/>
                <a:gd name="T1" fmla="*/ 46 h 46"/>
                <a:gd name="T2" fmla="*/ 581 w 581"/>
                <a:gd name="T3" fmla="*/ 46 h 46"/>
                <a:gd name="T4" fmla="*/ 581 w 581"/>
                <a:gd name="T5" fmla="*/ 0 h 46"/>
                <a:gd name="T6" fmla="*/ 44 w 581"/>
                <a:gd name="T7" fmla="*/ 0 h 46"/>
                <a:gd name="T8" fmla="*/ 35 w 581"/>
                <a:gd name="T9" fmla="*/ 5 h 46"/>
                <a:gd name="T10" fmla="*/ 0 w 581"/>
                <a:gd name="T1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1" h="46">
                  <a:moveTo>
                    <a:pt x="0" y="46"/>
                  </a:moveTo>
                  <a:lnTo>
                    <a:pt x="581" y="46"/>
                  </a:lnTo>
                  <a:lnTo>
                    <a:pt x="581" y="0"/>
                  </a:lnTo>
                  <a:lnTo>
                    <a:pt x="44" y="0"/>
                  </a:lnTo>
                  <a:lnTo>
                    <a:pt x="35" y="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31" name="任意多边形: 形状 430"/>
            <p:cNvSpPr/>
            <p:nvPr/>
          </p:nvSpPr>
          <p:spPr bwMode="auto">
            <a:xfrm>
              <a:off x="5751513" y="3830638"/>
              <a:ext cx="403225" cy="95250"/>
            </a:xfrm>
            <a:custGeom>
              <a:avLst/>
              <a:gdLst>
                <a:gd name="T0" fmla="*/ 0 w 254"/>
                <a:gd name="T1" fmla="*/ 0 h 60"/>
                <a:gd name="T2" fmla="*/ 0 w 254"/>
                <a:gd name="T3" fmla="*/ 60 h 60"/>
                <a:gd name="T4" fmla="*/ 254 w 254"/>
                <a:gd name="T5" fmla="*/ 60 h 60"/>
                <a:gd name="T6" fmla="*/ 252 w 254"/>
                <a:gd name="T7" fmla="*/ 0 h 60"/>
                <a:gd name="T8" fmla="*/ 0 w 25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60">
                  <a:moveTo>
                    <a:pt x="0" y="0"/>
                  </a:moveTo>
                  <a:lnTo>
                    <a:pt x="0" y="60"/>
                  </a:lnTo>
                  <a:lnTo>
                    <a:pt x="254" y="60"/>
                  </a:lnTo>
                  <a:lnTo>
                    <a:pt x="2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32" name="任意多边形: 形状 431"/>
            <p:cNvSpPr/>
            <p:nvPr/>
          </p:nvSpPr>
          <p:spPr bwMode="auto">
            <a:xfrm>
              <a:off x="5751513" y="3830638"/>
              <a:ext cx="403225" cy="95250"/>
            </a:xfrm>
            <a:custGeom>
              <a:avLst/>
              <a:gdLst>
                <a:gd name="T0" fmla="*/ 0 w 254"/>
                <a:gd name="T1" fmla="*/ 0 h 60"/>
                <a:gd name="T2" fmla="*/ 0 w 254"/>
                <a:gd name="T3" fmla="*/ 60 h 60"/>
                <a:gd name="T4" fmla="*/ 254 w 254"/>
                <a:gd name="T5" fmla="*/ 60 h 60"/>
                <a:gd name="T6" fmla="*/ 252 w 254"/>
                <a:gd name="T7" fmla="*/ 0 h 60"/>
                <a:gd name="T8" fmla="*/ 0 w 25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60">
                  <a:moveTo>
                    <a:pt x="0" y="0"/>
                  </a:moveTo>
                  <a:lnTo>
                    <a:pt x="0" y="60"/>
                  </a:lnTo>
                  <a:lnTo>
                    <a:pt x="254" y="60"/>
                  </a:lnTo>
                  <a:lnTo>
                    <a:pt x="25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33" name="任意多边形: 形状 432"/>
            <p:cNvSpPr/>
            <p:nvPr/>
          </p:nvSpPr>
          <p:spPr bwMode="auto">
            <a:xfrm>
              <a:off x="4216401" y="3778250"/>
              <a:ext cx="531813" cy="415925"/>
            </a:xfrm>
            <a:custGeom>
              <a:avLst/>
              <a:gdLst>
                <a:gd name="T0" fmla="*/ 56 w 335"/>
                <a:gd name="T1" fmla="*/ 262 h 262"/>
                <a:gd name="T2" fmla="*/ 0 w 335"/>
                <a:gd name="T3" fmla="*/ 171 h 262"/>
                <a:gd name="T4" fmla="*/ 279 w 335"/>
                <a:gd name="T5" fmla="*/ 0 h 262"/>
                <a:gd name="T6" fmla="*/ 335 w 335"/>
                <a:gd name="T7" fmla="*/ 91 h 262"/>
                <a:gd name="T8" fmla="*/ 56 w 335"/>
                <a:gd name="T9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262">
                  <a:moveTo>
                    <a:pt x="56" y="262"/>
                  </a:moveTo>
                  <a:lnTo>
                    <a:pt x="0" y="171"/>
                  </a:lnTo>
                  <a:lnTo>
                    <a:pt x="279" y="0"/>
                  </a:lnTo>
                  <a:lnTo>
                    <a:pt x="335" y="91"/>
                  </a:lnTo>
                  <a:lnTo>
                    <a:pt x="56" y="262"/>
                  </a:lnTo>
                  <a:close/>
                </a:path>
              </a:pathLst>
            </a:custGeom>
            <a:solidFill>
              <a:srgbClr val="43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34" name="任意多边形: 形状 433"/>
            <p:cNvSpPr/>
            <p:nvPr/>
          </p:nvSpPr>
          <p:spPr bwMode="auto">
            <a:xfrm>
              <a:off x="4338638" y="2368550"/>
              <a:ext cx="2154238" cy="2155825"/>
            </a:xfrm>
            <a:custGeom>
              <a:avLst/>
              <a:gdLst>
                <a:gd name="T0" fmla="*/ 2838 w 3254"/>
                <a:gd name="T1" fmla="*/ 875 h 3254"/>
                <a:gd name="T2" fmla="*/ 875 w 3254"/>
                <a:gd name="T3" fmla="*/ 416 h 3254"/>
                <a:gd name="T4" fmla="*/ 415 w 3254"/>
                <a:gd name="T5" fmla="*/ 2379 h 3254"/>
                <a:gd name="T6" fmla="*/ 2379 w 3254"/>
                <a:gd name="T7" fmla="*/ 2839 h 3254"/>
                <a:gd name="T8" fmla="*/ 2838 w 3254"/>
                <a:gd name="T9" fmla="*/ 875 h 3254"/>
                <a:gd name="T10" fmla="*/ 2250 w 3254"/>
                <a:gd name="T11" fmla="*/ 2631 h 3254"/>
                <a:gd name="T12" fmla="*/ 623 w 3254"/>
                <a:gd name="T13" fmla="*/ 2250 h 3254"/>
                <a:gd name="T14" fmla="*/ 1004 w 3254"/>
                <a:gd name="T15" fmla="*/ 623 h 3254"/>
                <a:gd name="T16" fmla="*/ 2630 w 3254"/>
                <a:gd name="T17" fmla="*/ 1004 h 3254"/>
                <a:gd name="T18" fmla="*/ 2250 w 3254"/>
                <a:gd name="T19" fmla="*/ 2631 h 3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54" h="3254">
                  <a:moveTo>
                    <a:pt x="2838" y="875"/>
                  </a:moveTo>
                  <a:cubicBezTo>
                    <a:pt x="2423" y="206"/>
                    <a:pt x="1544" y="0"/>
                    <a:pt x="875" y="416"/>
                  </a:cubicBezTo>
                  <a:cubicBezTo>
                    <a:pt x="206" y="831"/>
                    <a:pt x="0" y="1710"/>
                    <a:pt x="415" y="2379"/>
                  </a:cubicBezTo>
                  <a:cubicBezTo>
                    <a:pt x="830" y="3048"/>
                    <a:pt x="1710" y="3254"/>
                    <a:pt x="2379" y="2839"/>
                  </a:cubicBezTo>
                  <a:cubicBezTo>
                    <a:pt x="3048" y="2423"/>
                    <a:pt x="3254" y="1544"/>
                    <a:pt x="2838" y="875"/>
                  </a:cubicBezTo>
                  <a:moveTo>
                    <a:pt x="2250" y="2631"/>
                  </a:moveTo>
                  <a:cubicBezTo>
                    <a:pt x="1695" y="2975"/>
                    <a:pt x="967" y="2804"/>
                    <a:pt x="623" y="2250"/>
                  </a:cubicBezTo>
                  <a:cubicBezTo>
                    <a:pt x="279" y="1696"/>
                    <a:pt x="450" y="967"/>
                    <a:pt x="1004" y="623"/>
                  </a:cubicBezTo>
                  <a:cubicBezTo>
                    <a:pt x="1558" y="280"/>
                    <a:pt x="2286" y="450"/>
                    <a:pt x="2630" y="1004"/>
                  </a:cubicBezTo>
                  <a:cubicBezTo>
                    <a:pt x="2974" y="1559"/>
                    <a:pt x="2804" y="2287"/>
                    <a:pt x="2250" y="2631"/>
                  </a:cubicBezTo>
                </a:path>
              </a:pathLst>
            </a:custGeom>
            <a:solidFill>
              <a:srgbClr val="43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35" name="任意多边形: 形状 434"/>
            <p:cNvSpPr/>
            <p:nvPr/>
          </p:nvSpPr>
          <p:spPr bwMode="auto">
            <a:xfrm>
              <a:off x="4632326" y="3119438"/>
              <a:ext cx="71438" cy="654050"/>
            </a:xfrm>
            <a:custGeom>
              <a:avLst/>
              <a:gdLst>
                <a:gd name="T0" fmla="*/ 108 w 108"/>
                <a:gd name="T1" fmla="*/ 0 h 986"/>
                <a:gd name="T2" fmla="*/ 1 w 108"/>
                <a:gd name="T3" fmla="*/ 495 h 986"/>
                <a:gd name="T4" fmla="*/ 108 w 108"/>
                <a:gd name="T5" fmla="*/ 986 h 986"/>
                <a:gd name="T6" fmla="*/ 108 w 108"/>
                <a:gd name="T7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986">
                  <a:moveTo>
                    <a:pt x="108" y="0"/>
                  </a:moveTo>
                  <a:cubicBezTo>
                    <a:pt x="37" y="155"/>
                    <a:pt x="0" y="324"/>
                    <a:pt x="1" y="495"/>
                  </a:cubicBezTo>
                  <a:cubicBezTo>
                    <a:pt x="1" y="661"/>
                    <a:pt x="36" y="828"/>
                    <a:pt x="108" y="986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B8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36" name="任意多边形: 形状 435"/>
            <p:cNvSpPr/>
            <p:nvPr/>
          </p:nvSpPr>
          <p:spPr bwMode="auto">
            <a:xfrm>
              <a:off x="4703763" y="2663825"/>
              <a:ext cx="1335088" cy="1195387"/>
            </a:xfrm>
            <a:custGeom>
              <a:avLst/>
              <a:gdLst>
                <a:gd name="T0" fmla="*/ 1073 w 2014"/>
                <a:gd name="T1" fmla="*/ 0 h 1804"/>
                <a:gd name="T2" fmla="*/ 1073 w 2014"/>
                <a:gd name="T3" fmla="*/ 0 h 1804"/>
                <a:gd name="T4" fmla="*/ 455 w 2014"/>
                <a:gd name="T5" fmla="*/ 175 h 1804"/>
                <a:gd name="T6" fmla="*/ 451 w 2014"/>
                <a:gd name="T7" fmla="*/ 177 h 1804"/>
                <a:gd name="T8" fmla="*/ 451 w 2014"/>
                <a:gd name="T9" fmla="*/ 177 h 1804"/>
                <a:gd name="T10" fmla="*/ 0 w 2014"/>
                <a:gd name="T11" fmla="*/ 688 h 1804"/>
                <a:gd name="T12" fmla="*/ 0 w 2014"/>
                <a:gd name="T13" fmla="*/ 1674 h 1804"/>
                <a:gd name="T14" fmla="*/ 70 w 2014"/>
                <a:gd name="T15" fmla="*/ 1804 h 1804"/>
                <a:gd name="T16" fmla="*/ 70 w 2014"/>
                <a:gd name="T17" fmla="*/ 1804 h 1804"/>
                <a:gd name="T18" fmla="*/ 70 w 2014"/>
                <a:gd name="T19" fmla="*/ 1804 h 1804"/>
                <a:gd name="T20" fmla="*/ 461 w 2014"/>
                <a:gd name="T21" fmla="*/ 1561 h 1804"/>
                <a:gd name="T22" fmla="*/ 389 w 2014"/>
                <a:gd name="T23" fmla="*/ 1561 h 1804"/>
                <a:gd name="T24" fmla="*/ 389 w 2014"/>
                <a:gd name="T25" fmla="*/ 1418 h 1804"/>
                <a:gd name="T26" fmla="*/ 691 w 2014"/>
                <a:gd name="T27" fmla="*/ 1418 h 1804"/>
                <a:gd name="T28" fmla="*/ 1515 w 2014"/>
                <a:gd name="T29" fmla="*/ 907 h 1804"/>
                <a:gd name="T30" fmla="*/ 1166 w 2014"/>
                <a:gd name="T31" fmla="*/ 907 h 1804"/>
                <a:gd name="T32" fmla="*/ 1166 w 2014"/>
                <a:gd name="T33" fmla="*/ 765 h 1804"/>
                <a:gd name="T34" fmla="*/ 1745 w 2014"/>
                <a:gd name="T35" fmla="*/ 765 h 1804"/>
                <a:gd name="T36" fmla="*/ 1995 w 2014"/>
                <a:gd name="T37" fmla="*/ 609 h 1804"/>
                <a:gd name="T38" fmla="*/ 1819 w 2014"/>
                <a:gd name="T39" fmla="*/ 609 h 1804"/>
                <a:gd name="T40" fmla="*/ 1819 w 2014"/>
                <a:gd name="T41" fmla="*/ 466 h 1804"/>
                <a:gd name="T42" fmla="*/ 2014 w 2014"/>
                <a:gd name="T43" fmla="*/ 466 h 1804"/>
                <a:gd name="T44" fmla="*/ 1826 w 2014"/>
                <a:gd name="T45" fmla="*/ 270 h 1804"/>
                <a:gd name="T46" fmla="*/ 1236 w 2014"/>
                <a:gd name="T47" fmla="*/ 270 h 1804"/>
                <a:gd name="T48" fmla="*/ 1236 w 2014"/>
                <a:gd name="T49" fmla="*/ 127 h 1804"/>
                <a:gd name="T50" fmla="*/ 1607 w 2014"/>
                <a:gd name="T51" fmla="*/ 127 h 1804"/>
                <a:gd name="T52" fmla="*/ 1073 w 2014"/>
                <a:gd name="T53" fmla="*/ 0 h 1804"/>
                <a:gd name="T54" fmla="*/ 1073 w 2014"/>
                <a:gd name="T55" fmla="*/ 0 h 1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14" h="1804">
                  <a:moveTo>
                    <a:pt x="1073" y="0"/>
                  </a:moveTo>
                  <a:cubicBezTo>
                    <a:pt x="1073" y="0"/>
                    <a:pt x="1073" y="0"/>
                    <a:pt x="1073" y="0"/>
                  </a:cubicBezTo>
                  <a:cubicBezTo>
                    <a:pt x="862" y="0"/>
                    <a:pt x="648" y="56"/>
                    <a:pt x="455" y="175"/>
                  </a:cubicBezTo>
                  <a:cubicBezTo>
                    <a:pt x="454" y="176"/>
                    <a:pt x="452" y="177"/>
                    <a:pt x="451" y="177"/>
                  </a:cubicBezTo>
                  <a:cubicBezTo>
                    <a:pt x="451" y="177"/>
                    <a:pt x="451" y="177"/>
                    <a:pt x="451" y="177"/>
                  </a:cubicBezTo>
                  <a:cubicBezTo>
                    <a:pt x="246" y="305"/>
                    <a:pt x="94" y="484"/>
                    <a:pt x="0" y="688"/>
                  </a:cubicBezTo>
                  <a:cubicBezTo>
                    <a:pt x="0" y="1674"/>
                    <a:pt x="0" y="1674"/>
                    <a:pt x="0" y="1674"/>
                  </a:cubicBezTo>
                  <a:cubicBezTo>
                    <a:pt x="21" y="1718"/>
                    <a:pt x="44" y="1762"/>
                    <a:pt x="70" y="1804"/>
                  </a:cubicBezTo>
                  <a:cubicBezTo>
                    <a:pt x="70" y="1804"/>
                    <a:pt x="70" y="1804"/>
                    <a:pt x="70" y="1804"/>
                  </a:cubicBezTo>
                  <a:cubicBezTo>
                    <a:pt x="70" y="1804"/>
                    <a:pt x="70" y="1804"/>
                    <a:pt x="70" y="1804"/>
                  </a:cubicBezTo>
                  <a:cubicBezTo>
                    <a:pt x="461" y="1561"/>
                    <a:pt x="461" y="1561"/>
                    <a:pt x="461" y="1561"/>
                  </a:cubicBezTo>
                  <a:cubicBezTo>
                    <a:pt x="389" y="1561"/>
                    <a:pt x="389" y="1561"/>
                    <a:pt x="389" y="1561"/>
                  </a:cubicBezTo>
                  <a:cubicBezTo>
                    <a:pt x="389" y="1418"/>
                    <a:pt x="389" y="1418"/>
                    <a:pt x="389" y="1418"/>
                  </a:cubicBezTo>
                  <a:cubicBezTo>
                    <a:pt x="691" y="1418"/>
                    <a:pt x="691" y="1418"/>
                    <a:pt x="691" y="1418"/>
                  </a:cubicBezTo>
                  <a:cubicBezTo>
                    <a:pt x="1515" y="907"/>
                    <a:pt x="1515" y="907"/>
                    <a:pt x="1515" y="907"/>
                  </a:cubicBezTo>
                  <a:cubicBezTo>
                    <a:pt x="1166" y="907"/>
                    <a:pt x="1166" y="907"/>
                    <a:pt x="1166" y="907"/>
                  </a:cubicBezTo>
                  <a:cubicBezTo>
                    <a:pt x="1166" y="765"/>
                    <a:pt x="1166" y="765"/>
                    <a:pt x="1166" y="765"/>
                  </a:cubicBezTo>
                  <a:cubicBezTo>
                    <a:pt x="1745" y="765"/>
                    <a:pt x="1745" y="765"/>
                    <a:pt x="1745" y="765"/>
                  </a:cubicBezTo>
                  <a:cubicBezTo>
                    <a:pt x="1995" y="609"/>
                    <a:pt x="1995" y="609"/>
                    <a:pt x="1995" y="609"/>
                  </a:cubicBezTo>
                  <a:cubicBezTo>
                    <a:pt x="1819" y="609"/>
                    <a:pt x="1819" y="609"/>
                    <a:pt x="1819" y="609"/>
                  </a:cubicBezTo>
                  <a:cubicBezTo>
                    <a:pt x="1819" y="466"/>
                    <a:pt x="1819" y="466"/>
                    <a:pt x="1819" y="466"/>
                  </a:cubicBezTo>
                  <a:cubicBezTo>
                    <a:pt x="2014" y="466"/>
                    <a:pt x="2014" y="466"/>
                    <a:pt x="2014" y="466"/>
                  </a:cubicBezTo>
                  <a:cubicBezTo>
                    <a:pt x="1958" y="392"/>
                    <a:pt x="1895" y="327"/>
                    <a:pt x="1826" y="270"/>
                  </a:cubicBezTo>
                  <a:cubicBezTo>
                    <a:pt x="1236" y="270"/>
                    <a:pt x="1236" y="270"/>
                    <a:pt x="1236" y="270"/>
                  </a:cubicBezTo>
                  <a:cubicBezTo>
                    <a:pt x="1236" y="127"/>
                    <a:pt x="1236" y="127"/>
                    <a:pt x="1236" y="127"/>
                  </a:cubicBezTo>
                  <a:cubicBezTo>
                    <a:pt x="1607" y="127"/>
                    <a:pt x="1607" y="127"/>
                    <a:pt x="1607" y="127"/>
                  </a:cubicBezTo>
                  <a:cubicBezTo>
                    <a:pt x="1442" y="43"/>
                    <a:pt x="1258" y="0"/>
                    <a:pt x="1073" y="0"/>
                  </a:cubicBezTo>
                  <a:cubicBezTo>
                    <a:pt x="1073" y="0"/>
                    <a:pt x="1073" y="0"/>
                    <a:pt x="1073" y="0"/>
                  </a:cubicBezTo>
                </a:path>
              </a:pathLst>
            </a:custGeom>
            <a:solidFill>
              <a:srgbClr val="84C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37" name="任意多边形: 形状 436"/>
            <p:cNvSpPr/>
            <p:nvPr/>
          </p:nvSpPr>
          <p:spPr bwMode="auto">
            <a:xfrm>
              <a:off x="4962526" y="3603625"/>
              <a:ext cx="200025" cy="95250"/>
            </a:xfrm>
            <a:custGeom>
              <a:avLst/>
              <a:gdLst>
                <a:gd name="T0" fmla="*/ 126 w 126"/>
                <a:gd name="T1" fmla="*/ 0 h 60"/>
                <a:gd name="T2" fmla="*/ 0 w 126"/>
                <a:gd name="T3" fmla="*/ 0 h 60"/>
                <a:gd name="T4" fmla="*/ 0 w 126"/>
                <a:gd name="T5" fmla="*/ 60 h 60"/>
                <a:gd name="T6" fmla="*/ 30 w 126"/>
                <a:gd name="T7" fmla="*/ 60 h 60"/>
                <a:gd name="T8" fmla="*/ 126 w 126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60">
                  <a:moveTo>
                    <a:pt x="126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30" y="6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BDE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38" name="任意多边形: 形状 437"/>
            <p:cNvSpPr/>
            <p:nvPr/>
          </p:nvSpPr>
          <p:spPr bwMode="auto">
            <a:xfrm>
              <a:off x="4962526" y="3603625"/>
              <a:ext cx="200025" cy="95250"/>
            </a:xfrm>
            <a:custGeom>
              <a:avLst/>
              <a:gdLst>
                <a:gd name="T0" fmla="*/ 126 w 126"/>
                <a:gd name="T1" fmla="*/ 0 h 60"/>
                <a:gd name="T2" fmla="*/ 0 w 126"/>
                <a:gd name="T3" fmla="*/ 0 h 60"/>
                <a:gd name="T4" fmla="*/ 0 w 126"/>
                <a:gd name="T5" fmla="*/ 60 h 60"/>
                <a:gd name="T6" fmla="*/ 30 w 126"/>
                <a:gd name="T7" fmla="*/ 60 h 60"/>
                <a:gd name="T8" fmla="*/ 126 w 126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60">
                  <a:moveTo>
                    <a:pt x="126" y="0"/>
                  </a:moveTo>
                  <a:lnTo>
                    <a:pt x="0" y="0"/>
                  </a:lnTo>
                  <a:lnTo>
                    <a:pt x="0" y="60"/>
                  </a:lnTo>
                  <a:lnTo>
                    <a:pt x="30" y="60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39" name="任意多边形: 形状 438"/>
            <p:cNvSpPr/>
            <p:nvPr/>
          </p:nvSpPr>
          <p:spPr bwMode="auto">
            <a:xfrm>
              <a:off x="5522913" y="2747963"/>
              <a:ext cx="390525" cy="95250"/>
            </a:xfrm>
            <a:custGeom>
              <a:avLst/>
              <a:gdLst>
                <a:gd name="T0" fmla="*/ 371 w 590"/>
                <a:gd name="T1" fmla="*/ 0 h 143"/>
                <a:gd name="T2" fmla="*/ 0 w 590"/>
                <a:gd name="T3" fmla="*/ 0 h 143"/>
                <a:gd name="T4" fmla="*/ 0 w 590"/>
                <a:gd name="T5" fmla="*/ 143 h 143"/>
                <a:gd name="T6" fmla="*/ 590 w 590"/>
                <a:gd name="T7" fmla="*/ 143 h 143"/>
                <a:gd name="T8" fmla="*/ 371 w 590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143">
                  <a:moveTo>
                    <a:pt x="3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590" y="143"/>
                    <a:pt x="590" y="143"/>
                    <a:pt x="590" y="143"/>
                  </a:cubicBezTo>
                  <a:cubicBezTo>
                    <a:pt x="522" y="87"/>
                    <a:pt x="448" y="39"/>
                    <a:pt x="371" y="0"/>
                  </a:cubicBezTo>
                </a:path>
              </a:pathLst>
            </a:custGeom>
            <a:solidFill>
              <a:srgbClr val="BDE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40" name="任意多边形: 形状 439"/>
            <p:cNvSpPr/>
            <p:nvPr/>
          </p:nvSpPr>
          <p:spPr bwMode="auto">
            <a:xfrm>
              <a:off x="5908676" y="2973388"/>
              <a:ext cx="171450" cy="93662"/>
            </a:xfrm>
            <a:custGeom>
              <a:avLst/>
              <a:gdLst>
                <a:gd name="T0" fmla="*/ 195 w 258"/>
                <a:gd name="T1" fmla="*/ 0 h 143"/>
                <a:gd name="T2" fmla="*/ 0 w 258"/>
                <a:gd name="T3" fmla="*/ 0 h 143"/>
                <a:gd name="T4" fmla="*/ 0 w 258"/>
                <a:gd name="T5" fmla="*/ 143 h 143"/>
                <a:gd name="T6" fmla="*/ 176 w 258"/>
                <a:gd name="T7" fmla="*/ 143 h 143"/>
                <a:gd name="T8" fmla="*/ 258 w 258"/>
                <a:gd name="T9" fmla="*/ 92 h 143"/>
                <a:gd name="T10" fmla="*/ 195 w 258"/>
                <a:gd name="T1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" h="143">
                  <a:moveTo>
                    <a:pt x="19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258" y="92"/>
                    <a:pt x="258" y="92"/>
                    <a:pt x="258" y="92"/>
                  </a:cubicBezTo>
                  <a:cubicBezTo>
                    <a:pt x="239" y="60"/>
                    <a:pt x="218" y="30"/>
                    <a:pt x="195" y="0"/>
                  </a:cubicBezTo>
                </a:path>
              </a:pathLst>
            </a:custGeom>
            <a:solidFill>
              <a:srgbClr val="BDE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41" name="任意多边形: 形状 440"/>
            <p:cNvSpPr/>
            <p:nvPr/>
          </p:nvSpPr>
          <p:spPr bwMode="auto">
            <a:xfrm>
              <a:off x="5476876" y="3171825"/>
              <a:ext cx="382588" cy="93662"/>
            </a:xfrm>
            <a:custGeom>
              <a:avLst/>
              <a:gdLst>
                <a:gd name="T0" fmla="*/ 241 w 241"/>
                <a:gd name="T1" fmla="*/ 0 h 59"/>
                <a:gd name="T2" fmla="*/ 0 w 241"/>
                <a:gd name="T3" fmla="*/ 0 h 59"/>
                <a:gd name="T4" fmla="*/ 0 w 241"/>
                <a:gd name="T5" fmla="*/ 59 h 59"/>
                <a:gd name="T6" fmla="*/ 145 w 241"/>
                <a:gd name="T7" fmla="*/ 59 h 59"/>
                <a:gd name="T8" fmla="*/ 241 w 241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59">
                  <a:moveTo>
                    <a:pt x="241" y="0"/>
                  </a:moveTo>
                  <a:lnTo>
                    <a:pt x="0" y="0"/>
                  </a:lnTo>
                  <a:lnTo>
                    <a:pt x="0" y="59"/>
                  </a:lnTo>
                  <a:lnTo>
                    <a:pt x="145" y="59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BDE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42" name="任意多边形: 形状 441"/>
            <p:cNvSpPr/>
            <p:nvPr/>
          </p:nvSpPr>
          <p:spPr bwMode="auto">
            <a:xfrm>
              <a:off x="5476876" y="3171825"/>
              <a:ext cx="382588" cy="93662"/>
            </a:xfrm>
            <a:custGeom>
              <a:avLst/>
              <a:gdLst>
                <a:gd name="T0" fmla="*/ 241 w 241"/>
                <a:gd name="T1" fmla="*/ 0 h 59"/>
                <a:gd name="T2" fmla="*/ 0 w 241"/>
                <a:gd name="T3" fmla="*/ 0 h 59"/>
                <a:gd name="T4" fmla="*/ 0 w 241"/>
                <a:gd name="T5" fmla="*/ 59 h 59"/>
                <a:gd name="T6" fmla="*/ 145 w 241"/>
                <a:gd name="T7" fmla="*/ 59 h 59"/>
                <a:gd name="T8" fmla="*/ 241 w 241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59">
                  <a:moveTo>
                    <a:pt x="241" y="0"/>
                  </a:moveTo>
                  <a:lnTo>
                    <a:pt x="0" y="0"/>
                  </a:lnTo>
                  <a:lnTo>
                    <a:pt x="0" y="59"/>
                  </a:lnTo>
                  <a:lnTo>
                    <a:pt x="145" y="59"/>
                  </a:lnTo>
                  <a:lnTo>
                    <a:pt x="24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43" name="任意多边形: 形状 442"/>
            <p:cNvSpPr/>
            <p:nvPr/>
          </p:nvSpPr>
          <p:spPr bwMode="auto">
            <a:xfrm>
              <a:off x="4632326" y="2663825"/>
              <a:ext cx="782638" cy="784225"/>
            </a:xfrm>
            <a:custGeom>
              <a:avLst/>
              <a:gdLst>
                <a:gd name="T0" fmla="*/ 559 w 1181"/>
                <a:gd name="T1" fmla="*/ 177 h 1183"/>
                <a:gd name="T2" fmla="*/ 559 w 1181"/>
                <a:gd name="T3" fmla="*/ 177 h 1183"/>
                <a:gd name="T4" fmla="*/ 1 w 1181"/>
                <a:gd name="T5" fmla="*/ 1183 h 1183"/>
                <a:gd name="T6" fmla="*/ 108 w 1181"/>
                <a:gd name="T7" fmla="*/ 688 h 1183"/>
                <a:gd name="T8" fmla="*/ 559 w 1181"/>
                <a:gd name="T9" fmla="*/ 177 h 1183"/>
                <a:gd name="T10" fmla="*/ 559 w 1181"/>
                <a:gd name="T11" fmla="*/ 177 h 1183"/>
                <a:gd name="T12" fmla="*/ 1181 w 1181"/>
                <a:gd name="T13" fmla="*/ 0 h 1183"/>
                <a:gd name="T14" fmla="*/ 563 w 1181"/>
                <a:gd name="T15" fmla="*/ 175 h 1183"/>
                <a:gd name="T16" fmla="*/ 1181 w 1181"/>
                <a:gd name="T17" fmla="*/ 0 h 1183"/>
                <a:gd name="T18" fmla="*/ 1181 w 1181"/>
                <a:gd name="T19" fmla="*/ 0 h 1183"/>
                <a:gd name="T20" fmla="*/ 1181 w 1181"/>
                <a:gd name="T21" fmla="*/ 0 h 1183"/>
                <a:gd name="T22" fmla="*/ 1181 w 1181"/>
                <a:gd name="T23" fmla="*/ 0 h 1183"/>
                <a:gd name="T24" fmla="*/ 1181 w 1181"/>
                <a:gd name="T25" fmla="*/ 0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1" h="1183">
                  <a:moveTo>
                    <a:pt x="559" y="177"/>
                  </a:moveTo>
                  <a:cubicBezTo>
                    <a:pt x="559" y="177"/>
                    <a:pt x="559" y="177"/>
                    <a:pt x="559" y="177"/>
                  </a:cubicBezTo>
                  <a:cubicBezTo>
                    <a:pt x="199" y="401"/>
                    <a:pt x="0" y="787"/>
                    <a:pt x="1" y="1183"/>
                  </a:cubicBezTo>
                  <a:cubicBezTo>
                    <a:pt x="0" y="1012"/>
                    <a:pt x="37" y="843"/>
                    <a:pt x="108" y="688"/>
                  </a:cubicBezTo>
                  <a:cubicBezTo>
                    <a:pt x="202" y="484"/>
                    <a:pt x="354" y="305"/>
                    <a:pt x="559" y="177"/>
                  </a:cubicBezTo>
                  <a:cubicBezTo>
                    <a:pt x="559" y="177"/>
                    <a:pt x="559" y="177"/>
                    <a:pt x="559" y="177"/>
                  </a:cubicBezTo>
                  <a:moveTo>
                    <a:pt x="1181" y="0"/>
                  </a:moveTo>
                  <a:cubicBezTo>
                    <a:pt x="970" y="0"/>
                    <a:pt x="756" y="56"/>
                    <a:pt x="563" y="175"/>
                  </a:cubicBezTo>
                  <a:cubicBezTo>
                    <a:pt x="756" y="56"/>
                    <a:pt x="970" y="0"/>
                    <a:pt x="1181" y="0"/>
                  </a:cubicBezTo>
                  <a:moveTo>
                    <a:pt x="1181" y="0"/>
                  </a:moveTo>
                  <a:cubicBezTo>
                    <a:pt x="1181" y="0"/>
                    <a:pt x="1181" y="0"/>
                    <a:pt x="1181" y="0"/>
                  </a:cubicBezTo>
                  <a:cubicBezTo>
                    <a:pt x="1181" y="0"/>
                    <a:pt x="1181" y="0"/>
                    <a:pt x="1181" y="0"/>
                  </a:cubicBezTo>
                  <a:cubicBezTo>
                    <a:pt x="1181" y="0"/>
                    <a:pt x="1181" y="0"/>
                    <a:pt x="1181" y="0"/>
                  </a:cubicBezTo>
                </a:path>
              </a:pathLst>
            </a:custGeom>
            <a:solidFill>
              <a:srgbClr val="35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44" name="任意多边形: 形状 443"/>
            <p:cNvSpPr/>
            <p:nvPr/>
          </p:nvSpPr>
          <p:spPr bwMode="auto">
            <a:xfrm>
              <a:off x="4751388" y="3067050"/>
              <a:ext cx="1444625" cy="1162050"/>
            </a:xfrm>
            <a:custGeom>
              <a:avLst/>
              <a:gdLst>
                <a:gd name="T0" fmla="*/ 2153 w 2183"/>
                <a:gd name="T1" fmla="*/ 298 h 1753"/>
                <a:gd name="T2" fmla="*/ 1445 w 2183"/>
                <a:gd name="T3" fmla="*/ 298 h 1753"/>
                <a:gd name="T4" fmla="*/ 621 w 2183"/>
                <a:gd name="T5" fmla="*/ 809 h 1753"/>
                <a:gd name="T6" fmla="*/ 1188 w 2183"/>
                <a:gd name="T7" fmla="*/ 809 h 1753"/>
                <a:gd name="T8" fmla="*/ 1188 w 2183"/>
                <a:gd name="T9" fmla="*/ 952 h 1753"/>
                <a:gd name="T10" fmla="*/ 391 w 2183"/>
                <a:gd name="T11" fmla="*/ 952 h 1753"/>
                <a:gd name="T12" fmla="*/ 0 w 2183"/>
                <a:gd name="T13" fmla="*/ 1195 h 1753"/>
                <a:gd name="T14" fmla="*/ 0 w 2183"/>
                <a:gd name="T15" fmla="*/ 1195 h 1753"/>
                <a:gd name="T16" fmla="*/ 2 w 2183"/>
                <a:gd name="T17" fmla="*/ 1198 h 1753"/>
                <a:gd name="T18" fmla="*/ 5 w 2183"/>
                <a:gd name="T19" fmla="*/ 1203 h 1753"/>
                <a:gd name="T20" fmla="*/ 6 w 2183"/>
                <a:gd name="T21" fmla="*/ 1203 h 1753"/>
                <a:gd name="T22" fmla="*/ 1005 w 2183"/>
                <a:gd name="T23" fmla="*/ 1753 h 1753"/>
                <a:gd name="T24" fmla="*/ 1005 w 2183"/>
                <a:gd name="T25" fmla="*/ 1753 h 1753"/>
                <a:gd name="T26" fmla="*/ 1005 w 2183"/>
                <a:gd name="T27" fmla="*/ 1753 h 1753"/>
                <a:gd name="T28" fmla="*/ 1627 w 2183"/>
                <a:gd name="T29" fmla="*/ 1576 h 1753"/>
                <a:gd name="T30" fmla="*/ 1627 w 2183"/>
                <a:gd name="T31" fmla="*/ 1576 h 1753"/>
                <a:gd name="T32" fmla="*/ 1939 w 2183"/>
                <a:gd name="T33" fmla="*/ 1295 h 1753"/>
                <a:gd name="T34" fmla="*/ 1512 w 2183"/>
                <a:gd name="T35" fmla="*/ 1295 h 1753"/>
                <a:gd name="T36" fmla="*/ 1512 w 2183"/>
                <a:gd name="T37" fmla="*/ 1152 h 1753"/>
                <a:gd name="T38" fmla="*/ 2033 w 2183"/>
                <a:gd name="T39" fmla="*/ 1152 h 1753"/>
                <a:gd name="T40" fmla="*/ 2122 w 2183"/>
                <a:gd name="T41" fmla="*/ 952 h 1753"/>
                <a:gd name="T42" fmla="*/ 1393 w 2183"/>
                <a:gd name="T43" fmla="*/ 952 h 1753"/>
                <a:gd name="T44" fmla="*/ 1393 w 2183"/>
                <a:gd name="T45" fmla="*/ 809 h 1753"/>
                <a:gd name="T46" fmla="*/ 2161 w 2183"/>
                <a:gd name="T47" fmla="*/ 809 h 1753"/>
                <a:gd name="T48" fmla="*/ 2183 w 2183"/>
                <a:gd name="T49" fmla="*/ 638 h 1753"/>
                <a:gd name="T50" fmla="*/ 1690 w 2183"/>
                <a:gd name="T51" fmla="*/ 638 h 1753"/>
                <a:gd name="T52" fmla="*/ 1690 w 2183"/>
                <a:gd name="T53" fmla="*/ 495 h 1753"/>
                <a:gd name="T54" fmla="*/ 2183 w 2183"/>
                <a:gd name="T55" fmla="*/ 495 h 1753"/>
                <a:gd name="T56" fmla="*/ 2153 w 2183"/>
                <a:gd name="T57" fmla="*/ 298 h 1753"/>
                <a:gd name="T58" fmla="*/ 2037 w 2183"/>
                <a:gd name="T59" fmla="*/ 0 h 1753"/>
                <a:gd name="T60" fmla="*/ 1925 w 2183"/>
                <a:gd name="T61" fmla="*/ 0 h 1753"/>
                <a:gd name="T62" fmla="*/ 1675 w 2183"/>
                <a:gd name="T63" fmla="*/ 156 h 1753"/>
                <a:gd name="T64" fmla="*/ 2109 w 2183"/>
                <a:gd name="T65" fmla="*/ 156 h 1753"/>
                <a:gd name="T66" fmla="*/ 2037 w 2183"/>
                <a:gd name="T67" fmla="*/ 0 h 1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83" h="1753">
                  <a:moveTo>
                    <a:pt x="2153" y="298"/>
                  </a:moveTo>
                  <a:cubicBezTo>
                    <a:pt x="1445" y="298"/>
                    <a:pt x="1445" y="298"/>
                    <a:pt x="1445" y="298"/>
                  </a:cubicBezTo>
                  <a:cubicBezTo>
                    <a:pt x="621" y="809"/>
                    <a:pt x="621" y="809"/>
                    <a:pt x="621" y="809"/>
                  </a:cubicBezTo>
                  <a:cubicBezTo>
                    <a:pt x="1188" y="809"/>
                    <a:pt x="1188" y="809"/>
                    <a:pt x="1188" y="809"/>
                  </a:cubicBezTo>
                  <a:cubicBezTo>
                    <a:pt x="1188" y="952"/>
                    <a:pt x="1188" y="952"/>
                    <a:pt x="1188" y="952"/>
                  </a:cubicBezTo>
                  <a:cubicBezTo>
                    <a:pt x="391" y="952"/>
                    <a:pt x="391" y="952"/>
                    <a:pt x="391" y="952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0" y="1195"/>
                    <a:pt x="0" y="1195"/>
                    <a:pt x="0" y="1195"/>
                  </a:cubicBezTo>
                  <a:cubicBezTo>
                    <a:pt x="1" y="1196"/>
                    <a:pt x="2" y="1197"/>
                    <a:pt x="2" y="1198"/>
                  </a:cubicBezTo>
                  <a:cubicBezTo>
                    <a:pt x="3" y="1200"/>
                    <a:pt x="4" y="1201"/>
                    <a:pt x="5" y="1203"/>
                  </a:cubicBezTo>
                  <a:cubicBezTo>
                    <a:pt x="5" y="1203"/>
                    <a:pt x="5" y="1203"/>
                    <a:pt x="6" y="1203"/>
                  </a:cubicBezTo>
                  <a:cubicBezTo>
                    <a:pt x="230" y="1558"/>
                    <a:pt x="613" y="1753"/>
                    <a:pt x="1005" y="1753"/>
                  </a:cubicBezTo>
                  <a:cubicBezTo>
                    <a:pt x="1005" y="1753"/>
                    <a:pt x="1005" y="1753"/>
                    <a:pt x="1005" y="1753"/>
                  </a:cubicBezTo>
                  <a:cubicBezTo>
                    <a:pt x="1005" y="1753"/>
                    <a:pt x="1005" y="1753"/>
                    <a:pt x="1005" y="1753"/>
                  </a:cubicBezTo>
                  <a:cubicBezTo>
                    <a:pt x="1218" y="1753"/>
                    <a:pt x="1433" y="1696"/>
                    <a:pt x="1627" y="1576"/>
                  </a:cubicBezTo>
                  <a:cubicBezTo>
                    <a:pt x="1627" y="1576"/>
                    <a:pt x="1627" y="1576"/>
                    <a:pt x="1627" y="1576"/>
                  </a:cubicBezTo>
                  <a:cubicBezTo>
                    <a:pt x="1750" y="1499"/>
                    <a:pt x="1855" y="1403"/>
                    <a:pt x="1939" y="1295"/>
                  </a:cubicBezTo>
                  <a:cubicBezTo>
                    <a:pt x="1512" y="1295"/>
                    <a:pt x="1512" y="1295"/>
                    <a:pt x="1512" y="1295"/>
                  </a:cubicBezTo>
                  <a:cubicBezTo>
                    <a:pt x="1512" y="1152"/>
                    <a:pt x="1512" y="1152"/>
                    <a:pt x="1512" y="1152"/>
                  </a:cubicBezTo>
                  <a:cubicBezTo>
                    <a:pt x="2033" y="1152"/>
                    <a:pt x="2033" y="1152"/>
                    <a:pt x="2033" y="1152"/>
                  </a:cubicBezTo>
                  <a:cubicBezTo>
                    <a:pt x="2069" y="1088"/>
                    <a:pt x="2099" y="1021"/>
                    <a:pt x="2122" y="952"/>
                  </a:cubicBezTo>
                  <a:cubicBezTo>
                    <a:pt x="1393" y="952"/>
                    <a:pt x="1393" y="952"/>
                    <a:pt x="1393" y="952"/>
                  </a:cubicBezTo>
                  <a:cubicBezTo>
                    <a:pt x="1393" y="809"/>
                    <a:pt x="1393" y="809"/>
                    <a:pt x="1393" y="809"/>
                  </a:cubicBezTo>
                  <a:cubicBezTo>
                    <a:pt x="2161" y="809"/>
                    <a:pt x="2161" y="809"/>
                    <a:pt x="2161" y="809"/>
                  </a:cubicBezTo>
                  <a:cubicBezTo>
                    <a:pt x="2173" y="753"/>
                    <a:pt x="2180" y="696"/>
                    <a:pt x="2183" y="638"/>
                  </a:cubicBezTo>
                  <a:cubicBezTo>
                    <a:pt x="1690" y="638"/>
                    <a:pt x="1690" y="638"/>
                    <a:pt x="1690" y="638"/>
                  </a:cubicBezTo>
                  <a:cubicBezTo>
                    <a:pt x="1690" y="495"/>
                    <a:pt x="1690" y="495"/>
                    <a:pt x="1690" y="495"/>
                  </a:cubicBezTo>
                  <a:cubicBezTo>
                    <a:pt x="2183" y="495"/>
                    <a:pt x="2183" y="495"/>
                    <a:pt x="2183" y="495"/>
                  </a:cubicBezTo>
                  <a:cubicBezTo>
                    <a:pt x="2178" y="429"/>
                    <a:pt x="2169" y="363"/>
                    <a:pt x="2153" y="298"/>
                  </a:cubicBezTo>
                  <a:moveTo>
                    <a:pt x="2037" y="0"/>
                  </a:moveTo>
                  <a:cubicBezTo>
                    <a:pt x="1925" y="0"/>
                    <a:pt x="1925" y="0"/>
                    <a:pt x="1925" y="0"/>
                  </a:cubicBezTo>
                  <a:cubicBezTo>
                    <a:pt x="1675" y="156"/>
                    <a:pt x="1675" y="156"/>
                    <a:pt x="1675" y="156"/>
                  </a:cubicBezTo>
                  <a:cubicBezTo>
                    <a:pt x="2109" y="156"/>
                    <a:pt x="2109" y="156"/>
                    <a:pt x="2109" y="156"/>
                  </a:cubicBezTo>
                  <a:cubicBezTo>
                    <a:pt x="2089" y="103"/>
                    <a:pt x="2065" y="51"/>
                    <a:pt x="2037" y="0"/>
                  </a:cubicBezTo>
                </a:path>
              </a:pathLst>
            </a:custGeom>
            <a:solidFill>
              <a:srgbClr val="77B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45" name="任意多边形: 形状 444"/>
            <p:cNvSpPr/>
            <p:nvPr/>
          </p:nvSpPr>
          <p:spPr bwMode="auto">
            <a:xfrm>
              <a:off x="5010151" y="3603625"/>
              <a:ext cx="527050" cy="95250"/>
            </a:xfrm>
            <a:custGeom>
              <a:avLst/>
              <a:gdLst>
                <a:gd name="T0" fmla="*/ 332 w 332"/>
                <a:gd name="T1" fmla="*/ 0 h 60"/>
                <a:gd name="T2" fmla="*/ 96 w 332"/>
                <a:gd name="T3" fmla="*/ 0 h 60"/>
                <a:gd name="T4" fmla="*/ 0 w 332"/>
                <a:gd name="T5" fmla="*/ 60 h 60"/>
                <a:gd name="T6" fmla="*/ 332 w 332"/>
                <a:gd name="T7" fmla="*/ 60 h 60"/>
                <a:gd name="T8" fmla="*/ 332 w 332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60">
                  <a:moveTo>
                    <a:pt x="332" y="0"/>
                  </a:moveTo>
                  <a:lnTo>
                    <a:pt x="96" y="0"/>
                  </a:lnTo>
                  <a:lnTo>
                    <a:pt x="0" y="60"/>
                  </a:lnTo>
                  <a:lnTo>
                    <a:pt x="332" y="60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AAD0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46" name="任意多边形: 形状 445"/>
            <p:cNvSpPr/>
            <p:nvPr/>
          </p:nvSpPr>
          <p:spPr bwMode="auto">
            <a:xfrm>
              <a:off x="5010151" y="3603625"/>
              <a:ext cx="527050" cy="95250"/>
            </a:xfrm>
            <a:custGeom>
              <a:avLst/>
              <a:gdLst>
                <a:gd name="T0" fmla="*/ 332 w 332"/>
                <a:gd name="T1" fmla="*/ 0 h 60"/>
                <a:gd name="T2" fmla="*/ 96 w 332"/>
                <a:gd name="T3" fmla="*/ 0 h 60"/>
                <a:gd name="T4" fmla="*/ 0 w 332"/>
                <a:gd name="T5" fmla="*/ 60 h 60"/>
                <a:gd name="T6" fmla="*/ 332 w 332"/>
                <a:gd name="T7" fmla="*/ 60 h 60"/>
                <a:gd name="T8" fmla="*/ 332 w 332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60">
                  <a:moveTo>
                    <a:pt x="332" y="0"/>
                  </a:moveTo>
                  <a:lnTo>
                    <a:pt x="96" y="0"/>
                  </a:lnTo>
                  <a:lnTo>
                    <a:pt x="0" y="60"/>
                  </a:lnTo>
                  <a:lnTo>
                    <a:pt x="332" y="60"/>
                  </a:lnTo>
                  <a:lnTo>
                    <a:pt x="3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47" name="任意多边形: 形状 446"/>
            <p:cNvSpPr/>
            <p:nvPr/>
          </p:nvSpPr>
          <p:spPr bwMode="auto">
            <a:xfrm>
              <a:off x="6026151" y="3033713"/>
              <a:ext cx="73025" cy="33337"/>
            </a:xfrm>
            <a:custGeom>
              <a:avLst/>
              <a:gdLst>
                <a:gd name="T0" fmla="*/ 82 w 112"/>
                <a:gd name="T1" fmla="*/ 0 h 51"/>
                <a:gd name="T2" fmla="*/ 0 w 112"/>
                <a:gd name="T3" fmla="*/ 51 h 51"/>
                <a:gd name="T4" fmla="*/ 112 w 112"/>
                <a:gd name="T5" fmla="*/ 51 h 51"/>
                <a:gd name="T6" fmla="*/ 82 w 112"/>
                <a:gd name="T7" fmla="*/ 0 h 51"/>
                <a:gd name="T8" fmla="*/ 82 w 112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51">
                  <a:moveTo>
                    <a:pt x="82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03" y="34"/>
                    <a:pt x="93" y="17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</a:path>
              </a:pathLst>
            </a:custGeom>
            <a:solidFill>
              <a:srgbClr val="AAD0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48" name="任意多边形: 形状 447"/>
            <p:cNvSpPr/>
            <p:nvPr/>
          </p:nvSpPr>
          <p:spPr bwMode="auto">
            <a:xfrm>
              <a:off x="5707063" y="3171825"/>
              <a:ext cx="469900" cy="93662"/>
            </a:xfrm>
            <a:custGeom>
              <a:avLst/>
              <a:gdLst>
                <a:gd name="T0" fmla="*/ 664 w 708"/>
                <a:gd name="T1" fmla="*/ 0 h 142"/>
                <a:gd name="T2" fmla="*/ 230 w 708"/>
                <a:gd name="T3" fmla="*/ 0 h 142"/>
                <a:gd name="T4" fmla="*/ 0 w 708"/>
                <a:gd name="T5" fmla="*/ 142 h 142"/>
                <a:gd name="T6" fmla="*/ 708 w 708"/>
                <a:gd name="T7" fmla="*/ 142 h 142"/>
                <a:gd name="T8" fmla="*/ 664 w 708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8" h="142">
                  <a:moveTo>
                    <a:pt x="664" y="0"/>
                  </a:moveTo>
                  <a:cubicBezTo>
                    <a:pt x="230" y="0"/>
                    <a:pt x="230" y="0"/>
                    <a:pt x="230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708" y="142"/>
                    <a:pt x="708" y="142"/>
                    <a:pt x="708" y="142"/>
                  </a:cubicBezTo>
                  <a:cubicBezTo>
                    <a:pt x="697" y="94"/>
                    <a:pt x="682" y="47"/>
                    <a:pt x="664" y="0"/>
                  </a:cubicBezTo>
                </a:path>
              </a:pathLst>
            </a:custGeom>
            <a:solidFill>
              <a:srgbClr val="AAD0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49" name="任意多边形: 形状 448"/>
            <p:cNvSpPr/>
            <p:nvPr/>
          </p:nvSpPr>
          <p:spPr bwMode="auto">
            <a:xfrm>
              <a:off x="5870576" y="3395663"/>
              <a:ext cx="327025" cy="95250"/>
            </a:xfrm>
            <a:custGeom>
              <a:avLst/>
              <a:gdLst>
                <a:gd name="T0" fmla="*/ 493 w 495"/>
                <a:gd name="T1" fmla="*/ 0 h 143"/>
                <a:gd name="T2" fmla="*/ 0 w 495"/>
                <a:gd name="T3" fmla="*/ 0 h 143"/>
                <a:gd name="T4" fmla="*/ 0 w 495"/>
                <a:gd name="T5" fmla="*/ 143 h 143"/>
                <a:gd name="T6" fmla="*/ 493 w 495"/>
                <a:gd name="T7" fmla="*/ 143 h 143"/>
                <a:gd name="T8" fmla="*/ 495 w 495"/>
                <a:gd name="T9" fmla="*/ 76 h 143"/>
                <a:gd name="T10" fmla="*/ 493 w 495"/>
                <a:gd name="T1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5" h="143">
                  <a:moveTo>
                    <a:pt x="4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493" y="143"/>
                    <a:pt x="493" y="143"/>
                    <a:pt x="493" y="143"/>
                  </a:cubicBezTo>
                  <a:cubicBezTo>
                    <a:pt x="495" y="120"/>
                    <a:pt x="495" y="98"/>
                    <a:pt x="495" y="76"/>
                  </a:cubicBezTo>
                  <a:cubicBezTo>
                    <a:pt x="495" y="50"/>
                    <a:pt x="494" y="25"/>
                    <a:pt x="493" y="0"/>
                  </a:cubicBezTo>
                </a:path>
              </a:pathLst>
            </a:custGeom>
            <a:solidFill>
              <a:srgbClr val="AAD0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50" name="任意多边形: 形状 449"/>
            <p:cNvSpPr/>
            <p:nvPr/>
          </p:nvSpPr>
          <p:spPr bwMode="auto">
            <a:xfrm>
              <a:off x="5673726" y="3603625"/>
              <a:ext cx="508000" cy="95250"/>
            </a:xfrm>
            <a:custGeom>
              <a:avLst/>
              <a:gdLst>
                <a:gd name="T0" fmla="*/ 768 w 768"/>
                <a:gd name="T1" fmla="*/ 0 h 143"/>
                <a:gd name="T2" fmla="*/ 0 w 768"/>
                <a:gd name="T3" fmla="*/ 0 h 143"/>
                <a:gd name="T4" fmla="*/ 0 w 768"/>
                <a:gd name="T5" fmla="*/ 143 h 143"/>
                <a:gd name="T6" fmla="*/ 729 w 768"/>
                <a:gd name="T7" fmla="*/ 143 h 143"/>
                <a:gd name="T8" fmla="*/ 768 w 768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143">
                  <a:moveTo>
                    <a:pt x="76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729" y="143"/>
                    <a:pt x="729" y="143"/>
                    <a:pt x="729" y="143"/>
                  </a:cubicBezTo>
                  <a:cubicBezTo>
                    <a:pt x="745" y="97"/>
                    <a:pt x="758" y="49"/>
                    <a:pt x="768" y="0"/>
                  </a:cubicBezTo>
                </a:path>
              </a:pathLst>
            </a:custGeom>
            <a:solidFill>
              <a:srgbClr val="AAD0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51" name="任意多边形: 形状 450"/>
            <p:cNvSpPr/>
            <p:nvPr/>
          </p:nvSpPr>
          <p:spPr bwMode="auto">
            <a:xfrm>
              <a:off x="5751513" y="3830638"/>
              <a:ext cx="346075" cy="95250"/>
            </a:xfrm>
            <a:custGeom>
              <a:avLst/>
              <a:gdLst>
                <a:gd name="T0" fmla="*/ 521 w 521"/>
                <a:gd name="T1" fmla="*/ 0 h 143"/>
                <a:gd name="T2" fmla="*/ 0 w 521"/>
                <a:gd name="T3" fmla="*/ 0 h 143"/>
                <a:gd name="T4" fmla="*/ 0 w 521"/>
                <a:gd name="T5" fmla="*/ 143 h 143"/>
                <a:gd name="T6" fmla="*/ 427 w 521"/>
                <a:gd name="T7" fmla="*/ 143 h 143"/>
                <a:gd name="T8" fmla="*/ 521 w 521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43">
                  <a:moveTo>
                    <a:pt x="52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427" y="143"/>
                    <a:pt x="427" y="143"/>
                    <a:pt x="427" y="143"/>
                  </a:cubicBezTo>
                  <a:cubicBezTo>
                    <a:pt x="462" y="97"/>
                    <a:pt x="494" y="49"/>
                    <a:pt x="521" y="0"/>
                  </a:cubicBezTo>
                </a:path>
              </a:pathLst>
            </a:custGeom>
            <a:solidFill>
              <a:srgbClr val="AAD0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52" name="任意多边形: 形状 451"/>
            <p:cNvSpPr/>
            <p:nvPr/>
          </p:nvSpPr>
          <p:spPr bwMode="auto">
            <a:xfrm>
              <a:off x="4751388" y="3033713"/>
              <a:ext cx="1446213" cy="1195387"/>
            </a:xfrm>
            <a:custGeom>
              <a:avLst/>
              <a:gdLst>
                <a:gd name="T0" fmla="*/ 1005 w 2185"/>
                <a:gd name="T1" fmla="*/ 1804 h 1804"/>
                <a:gd name="T2" fmla="*/ 1005 w 2185"/>
                <a:gd name="T3" fmla="*/ 1804 h 1804"/>
                <a:gd name="T4" fmla="*/ 1005 w 2185"/>
                <a:gd name="T5" fmla="*/ 1804 h 1804"/>
                <a:gd name="T6" fmla="*/ 1005 w 2185"/>
                <a:gd name="T7" fmla="*/ 1804 h 1804"/>
                <a:gd name="T8" fmla="*/ 1627 w 2185"/>
                <a:gd name="T9" fmla="*/ 1627 h 1804"/>
                <a:gd name="T10" fmla="*/ 1005 w 2185"/>
                <a:gd name="T11" fmla="*/ 1804 h 1804"/>
                <a:gd name="T12" fmla="*/ 1627 w 2185"/>
                <a:gd name="T13" fmla="*/ 1627 h 1804"/>
                <a:gd name="T14" fmla="*/ 5 w 2185"/>
                <a:gd name="T15" fmla="*/ 1254 h 1804"/>
                <a:gd name="T16" fmla="*/ 6 w 2185"/>
                <a:gd name="T17" fmla="*/ 1254 h 1804"/>
                <a:gd name="T18" fmla="*/ 5 w 2185"/>
                <a:gd name="T19" fmla="*/ 1254 h 1804"/>
                <a:gd name="T20" fmla="*/ 0 w 2185"/>
                <a:gd name="T21" fmla="*/ 1246 h 1804"/>
                <a:gd name="T22" fmla="*/ 2 w 2185"/>
                <a:gd name="T23" fmla="*/ 1249 h 1804"/>
                <a:gd name="T24" fmla="*/ 0 w 2185"/>
                <a:gd name="T25" fmla="*/ 1246 h 1804"/>
                <a:gd name="T26" fmla="*/ 2007 w 2185"/>
                <a:gd name="T27" fmla="*/ 0 h 1804"/>
                <a:gd name="T28" fmla="*/ 2007 w 2185"/>
                <a:gd name="T29" fmla="*/ 0 h 1804"/>
                <a:gd name="T30" fmla="*/ 2007 w 2185"/>
                <a:gd name="T31" fmla="*/ 0 h 1804"/>
                <a:gd name="T32" fmla="*/ 2007 w 2185"/>
                <a:gd name="T33" fmla="*/ 0 h 1804"/>
                <a:gd name="T34" fmla="*/ 2007 w 2185"/>
                <a:gd name="T35" fmla="*/ 0 h 1804"/>
                <a:gd name="T36" fmla="*/ 2037 w 2185"/>
                <a:gd name="T37" fmla="*/ 51 h 1804"/>
                <a:gd name="T38" fmla="*/ 2109 w 2185"/>
                <a:gd name="T39" fmla="*/ 207 h 1804"/>
                <a:gd name="T40" fmla="*/ 2153 w 2185"/>
                <a:gd name="T41" fmla="*/ 349 h 1804"/>
                <a:gd name="T42" fmla="*/ 2183 w 2185"/>
                <a:gd name="T43" fmla="*/ 546 h 1804"/>
                <a:gd name="T44" fmla="*/ 2185 w 2185"/>
                <a:gd name="T45" fmla="*/ 622 h 1804"/>
                <a:gd name="T46" fmla="*/ 2007 w 2185"/>
                <a:gd name="T47" fmla="*/ 0 h 1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85" h="1804">
                  <a:moveTo>
                    <a:pt x="1005" y="1804"/>
                  </a:moveTo>
                  <a:cubicBezTo>
                    <a:pt x="1005" y="1804"/>
                    <a:pt x="1005" y="1804"/>
                    <a:pt x="1005" y="1804"/>
                  </a:cubicBezTo>
                  <a:cubicBezTo>
                    <a:pt x="1005" y="1804"/>
                    <a:pt x="1005" y="1804"/>
                    <a:pt x="1005" y="1804"/>
                  </a:cubicBezTo>
                  <a:cubicBezTo>
                    <a:pt x="1005" y="1804"/>
                    <a:pt x="1005" y="1804"/>
                    <a:pt x="1005" y="1804"/>
                  </a:cubicBezTo>
                  <a:moveTo>
                    <a:pt x="1627" y="1627"/>
                  </a:moveTo>
                  <a:cubicBezTo>
                    <a:pt x="1433" y="1747"/>
                    <a:pt x="1218" y="1804"/>
                    <a:pt x="1005" y="1804"/>
                  </a:cubicBezTo>
                  <a:cubicBezTo>
                    <a:pt x="1218" y="1804"/>
                    <a:pt x="1433" y="1747"/>
                    <a:pt x="1627" y="1627"/>
                  </a:cubicBezTo>
                  <a:moveTo>
                    <a:pt x="5" y="1254"/>
                  </a:moveTo>
                  <a:cubicBezTo>
                    <a:pt x="5" y="1254"/>
                    <a:pt x="5" y="1254"/>
                    <a:pt x="6" y="1254"/>
                  </a:cubicBezTo>
                  <a:cubicBezTo>
                    <a:pt x="5" y="1254"/>
                    <a:pt x="5" y="1254"/>
                    <a:pt x="5" y="1254"/>
                  </a:cubicBezTo>
                  <a:moveTo>
                    <a:pt x="0" y="1246"/>
                  </a:moveTo>
                  <a:cubicBezTo>
                    <a:pt x="1" y="1247"/>
                    <a:pt x="2" y="1248"/>
                    <a:pt x="2" y="1249"/>
                  </a:cubicBezTo>
                  <a:cubicBezTo>
                    <a:pt x="2" y="1248"/>
                    <a:pt x="1" y="1247"/>
                    <a:pt x="0" y="1246"/>
                  </a:cubicBezTo>
                  <a:moveTo>
                    <a:pt x="2007" y="0"/>
                  </a:moveTo>
                  <a:cubicBezTo>
                    <a:pt x="2007" y="0"/>
                    <a:pt x="2007" y="0"/>
                    <a:pt x="2007" y="0"/>
                  </a:cubicBezTo>
                  <a:cubicBezTo>
                    <a:pt x="2007" y="0"/>
                    <a:pt x="2007" y="0"/>
                    <a:pt x="2007" y="0"/>
                  </a:cubicBezTo>
                  <a:cubicBezTo>
                    <a:pt x="2007" y="0"/>
                    <a:pt x="2007" y="0"/>
                    <a:pt x="2007" y="0"/>
                  </a:cubicBezTo>
                  <a:cubicBezTo>
                    <a:pt x="2007" y="0"/>
                    <a:pt x="2007" y="0"/>
                    <a:pt x="2007" y="0"/>
                  </a:cubicBezTo>
                  <a:cubicBezTo>
                    <a:pt x="2018" y="17"/>
                    <a:pt x="2028" y="34"/>
                    <a:pt x="2037" y="51"/>
                  </a:cubicBezTo>
                  <a:cubicBezTo>
                    <a:pt x="2065" y="102"/>
                    <a:pt x="2089" y="154"/>
                    <a:pt x="2109" y="207"/>
                  </a:cubicBezTo>
                  <a:cubicBezTo>
                    <a:pt x="2127" y="254"/>
                    <a:pt x="2142" y="301"/>
                    <a:pt x="2153" y="349"/>
                  </a:cubicBezTo>
                  <a:cubicBezTo>
                    <a:pt x="2169" y="414"/>
                    <a:pt x="2178" y="480"/>
                    <a:pt x="2183" y="546"/>
                  </a:cubicBezTo>
                  <a:cubicBezTo>
                    <a:pt x="2184" y="571"/>
                    <a:pt x="2185" y="596"/>
                    <a:pt x="2185" y="622"/>
                  </a:cubicBezTo>
                  <a:cubicBezTo>
                    <a:pt x="2185" y="409"/>
                    <a:pt x="2128" y="194"/>
                    <a:pt x="2007" y="0"/>
                  </a:cubicBezTo>
                </a:path>
              </a:pathLst>
            </a:custGeom>
            <a:solidFill>
              <a:srgbClr val="2F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53" name="任意多边形: 形状 452"/>
            <p:cNvSpPr/>
            <p:nvPr/>
          </p:nvSpPr>
          <p:spPr bwMode="auto">
            <a:xfrm>
              <a:off x="4791076" y="2701925"/>
              <a:ext cx="842963" cy="604837"/>
            </a:xfrm>
            <a:custGeom>
              <a:avLst/>
              <a:gdLst>
                <a:gd name="T0" fmla="*/ 69 w 1272"/>
                <a:gd name="T1" fmla="*/ 909 h 914"/>
                <a:gd name="T2" fmla="*/ 4 w 1272"/>
                <a:gd name="T3" fmla="*/ 823 h 914"/>
                <a:gd name="T4" fmla="*/ 356 w 1272"/>
                <a:gd name="T5" fmla="*/ 268 h 914"/>
                <a:gd name="T6" fmla="*/ 1214 w 1272"/>
                <a:gd name="T7" fmla="*/ 183 h 914"/>
                <a:gd name="T8" fmla="*/ 1254 w 1272"/>
                <a:gd name="T9" fmla="*/ 287 h 914"/>
                <a:gd name="T10" fmla="*/ 1151 w 1272"/>
                <a:gd name="T11" fmla="*/ 327 h 914"/>
                <a:gd name="T12" fmla="*/ 439 w 1272"/>
                <a:gd name="T13" fmla="*/ 402 h 914"/>
                <a:gd name="T14" fmla="*/ 160 w 1272"/>
                <a:gd name="T15" fmla="*/ 840 h 914"/>
                <a:gd name="T16" fmla="*/ 74 w 1272"/>
                <a:gd name="T17" fmla="*/ 910 h 914"/>
                <a:gd name="T18" fmla="*/ 69 w 1272"/>
                <a:gd name="T19" fmla="*/ 909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2" h="914">
                  <a:moveTo>
                    <a:pt x="69" y="909"/>
                  </a:moveTo>
                  <a:cubicBezTo>
                    <a:pt x="28" y="902"/>
                    <a:pt x="0" y="865"/>
                    <a:pt x="4" y="823"/>
                  </a:cubicBezTo>
                  <a:cubicBezTo>
                    <a:pt x="6" y="809"/>
                    <a:pt x="46" y="462"/>
                    <a:pt x="356" y="268"/>
                  </a:cubicBezTo>
                  <a:cubicBezTo>
                    <a:pt x="788" y="0"/>
                    <a:pt x="1197" y="176"/>
                    <a:pt x="1214" y="183"/>
                  </a:cubicBezTo>
                  <a:cubicBezTo>
                    <a:pt x="1254" y="201"/>
                    <a:pt x="1272" y="247"/>
                    <a:pt x="1254" y="287"/>
                  </a:cubicBezTo>
                  <a:cubicBezTo>
                    <a:pt x="1237" y="327"/>
                    <a:pt x="1191" y="345"/>
                    <a:pt x="1151" y="327"/>
                  </a:cubicBezTo>
                  <a:cubicBezTo>
                    <a:pt x="1137" y="321"/>
                    <a:pt x="798" y="178"/>
                    <a:pt x="439" y="402"/>
                  </a:cubicBezTo>
                  <a:cubicBezTo>
                    <a:pt x="193" y="555"/>
                    <a:pt x="161" y="837"/>
                    <a:pt x="160" y="840"/>
                  </a:cubicBezTo>
                  <a:cubicBezTo>
                    <a:pt x="156" y="883"/>
                    <a:pt x="117" y="914"/>
                    <a:pt x="74" y="910"/>
                  </a:cubicBezTo>
                  <a:cubicBezTo>
                    <a:pt x="72" y="910"/>
                    <a:pt x="71" y="909"/>
                    <a:pt x="69" y="9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54" name="任意多边形: 形状 453"/>
            <p:cNvSpPr/>
            <p:nvPr/>
          </p:nvSpPr>
          <p:spPr bwMode="auto">
            <a:xfrm>
              <a:off x="4540251" y="2571750"/>
              <a:ext cx="1741488" cy="1741487"/>
            </a:xfrm>
            <a:custGeom>
              <a:avLst/>
              <a:gdLst>
                <a:gd name="T0" fmla="*/ 1114 w 2631"/>
                <a:gd name="T1" fmla="*/ 2520 h 2631"/>
                <a:gd name="T2" fmla="*/ 112 w 2631"/>
                <a:gd name="T3" fmla="*/ 1114 h 2631"/>
                <a:gd name="T4" fmla="*/ 1517 w 2631"/>
                <a:gd name="T5" fmla="*/ 111 h 2631"/>
                <a:gd name="T6" fmla="*/ 2520 w 2631"/>
                <a:gd name="T7" fmla="*/ 1517 h 2631"/>
                <a:gd name="T8" fmla="*/ 1114 w 2631"/>
                <a:gd name="T9" fmla="*/ 2520 h 2631"/>
                <a:gd name="T10" fmla="*/ 1508 w 2631"/>
                <a:gd name="T11" fmla="*/ 168 h 2631"/>
                <a:gd name="T12" fmla="*/ 168 w 2631"/>
                <a:gd name="T13" fmla="*/ 1123 h 2631"/>
                <a:gd name="T14" fmla="*/ 1124 w 2631"/>
                <a:gd name="T15" fmla="*/ 2464 h 2631"/>
                <a:gd name="T16" fmla="*/ 2464 w 2631"/>
                <a:gd name="T17" fmla="*/ 1508 h 2631"/>
                <a:gd name="T18" fmla="*/ 1508 w 2631"/>
                <a:gd name="T19" fmla="*/ 168 h 2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1" h="2631">
                  <a:moveTo>
                    <a:pt x="1114" y="2520"/>
                  </a:moveTo>
                  <a:cubicBezTo>
                    <a:pt x="450" y="2409"/>
                    <a:pt x="0" y="1778"/>
                    <a:pt x="112" y="1114"/>
                  </a:cubicBezTo>
                  <a:cubicBezTo>
                    <a:pt x="223" y="450"/>
                    <a:pt x="853" y="0"/>
                    <a:pt x="1517" y="111"/>
                  </a:cubicBezTo>
                  <a:cubicBezTo>
                    <a:pt x="2181" y="222"/>
                    <a:pt x="2631" y="853"/>
                    <a:pt x="2520" y="1517"/>
                  </a:cubicBezTo>
                  <a:cubicBezTo>
                    <a:pt x="2409" y="2181"/>
                    <a:pt x="1778" y="2631"/>
                    <a:pt x="1114" y="2520"/>
                  </a:cubicBezTo>
                  <a:close/>
                  <a:moveTo>
                    <a:pt x="1508" y="168"/>
                  </a:moveTo>
                  <a:cubicBezTo>
                    <a:pt x="875" y="62"/>
                    <a:pt x="274" y="491"/>
                    <a:pt x="168" y="1123"/>
                  </a:cubicBezTo>
                  <a:cubicBezTo>
                    <a:pt x="62" y="1756"/>
                    <a:pt x="491" y="2358"/>
                    <a:pt x="1124" y="2464"/>
                  </a:cubicBezTo>
                  <a:cubicBezTo>
                    <a:pt x="1757" y="2570"/>
                    <a:pt x="2358" y="2141"/>
                    <a:pt x="2464" y="1508"/>
                  </a:cubicBezTo>
                  <a:cubicBezTo>
                    <a:pt x="2569" y="875"/>
                    <a:pt x="2141" y="274"/>
                    <a:pt x="1508" y="168"/>
                  </a:cubicBezTo>
                  <a:close/>
                </a:path>
              </a:pathLst>
            </a:custGeom>
            <a:solidFill>
              <a:srgbClr val="0938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  <p:sp>
          <p:nvSpPr>
            <p:cNvPr id="455" name="任意多边形: 形状 454"/>
            <p:cNvSpPr/>
            <p:nvPr/>
          </p:nvSpPr>
          <p:spPr bwMode="auto">
            <a:xfrm>
              <a:off x="3043238" y="3922713"/>
              <a:ext cx="1382713" cy="1054100"/>
            </a:xfrm>
            <a:custGeom>
              <a:avLst/>
              <a:gdLst>
                <a:gd name="T0" fmla="*/ 99 w 2087"/>
                <a:gd name="T1" fmla="*/ 1377 h 1594"/>
                <a:gd name="T2" fmla="*/ 190 w 2087"/>
                <a:gd name="T3" fmla="*/ 920 h 1594"/>
                <a:gd name="T4" fmla="*/ 1539 w 2087"/>
                <a:gd name="T5" fmla="*/ 92 h 1594"/>
                <a:gd name="T6" fmla="*/ 1988 w 2087"/>
                <a:gd name="T7" fmla="*/ 218 h 1594"/>
                <a:gd name="T8" fmla="*/ 1897 w 2087"/>
                <a:gd name="T9" fmla="*/ 675 h 1594"/>
                <a:gd name="T10" fmla="*/ 547 w 2087"/>
                <a:gd name="T11" fmla="*/ 1503 h 1594"/>
                <a:gd name="T12" fmla="*/ 99 w 2087"/>
                <a:gd name="T13" fmla="*/ 1377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7" h="1594">
                  <a:moveTo>
                    <a:pt x="99" y="1377"/>
                  </a:moveTo>
                  <a:cubicBezTo>
                    <a:pt x="0" y="1216"/>
                    <a:pt x="41" y="1011"/>
                    <a:pt x="190" y="920"/>
                  </a:cubicBezTo>
                  <a:cubicBezTo>
                    <a:pt x="1539" y="92"/>
                    <a:pt x="1539" y="92"/>
                    <a:pt x="1539" y="92"/>
                  </a:cubicBezTo>
                  <a:cubicBezTo>
                    <a:pt x="1688" y="0"/>
                    <a:pt x="1889" y="57"/>
                    <a:pt x="1988" y="218"/>
                  </a:cubicBezTo>
                  <a:cubicBezTo>
                    <a:pt x="2087" y="379"/>
                    <a:pt x="2046" y="584"/>
                    <a:pt x="1897" y="675"/>
                  </a:cubicBezTo>
                  <a:cubicBezTo>
                    <a:pt x="547" y="1503"/>
                    <a:pt x="547" y="1503"/>
                    <a:pt x="547" y="1503"/>
                  </a:cubicBezTo>
                  <a:cubicBezTo>
                    <a:pt x="399" y="1594"/>
                    <a:pt x="198" y="1538"/>
                    <a:pt x="99" y="1377"/>
                  </a:cubicBezTo>
                  <a:close/>
                </a:path>
              </a:pathLst>
            </a:custGeom>
            <a:solidFill>
              <a:srgbClr val="1015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Autofit/>
            </a:bodyPr>
            <a:lstStyle/>
            <a:p>
              <a:pPr algn="ctr"/>
            </a:p>
          </p:txBody>
        </p:sp>
      </p:grpSp>
      <p:grpSp>
        <p:nvGrpSpPr>
          <p:cNvPr id="458" name="组合 457"/>
          <p:cNvGrpSpPr/>
          <p:nvPr/>
        </p:nvGrpSpPr>
        <p:grpSpPr>
          <a:xfrm>
            <a:off x="673100" y="1661761"/>
            <a:ext cx="3312219" cy="1678770"/>
            <a:chOff x="673100" y="1749329"/>
            <a:chExt cx="3312219" cy="1678770"/>
          </a:xfrm>
        </p:grpSpPr>
        <p:sp>
          <p:nvSpPr>
            <p:cNvPr id="456" name="文本框 455"/>
            <p:cNvSpPr txBox="1"/>
            <p:nvPr/>
          </p:nvSpPr>
          <p:spPr bwMode="auto">
            <a:xfrm>
              <a:off x="673100" y="1749329"/>
              <a:ext cx="3312219" cy="4418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lIns="90000" tIns="46800" rIns="90000" bIns="4680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sz="2000" b="1" dirty="0">
                  <a:solidFill>
                    <a:schemeClr val="bg1"/>
                  </a:solidFill>
                </a:rPr>
                <a:t>预处理</a:t>
              </a:r>
              <a:endParaRPr lang="zh-CN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57" name="矩形 456"/>
            <p:cNvSpPr/>
            <p:nvPr/>
          </p:nvSpPr>
          <p:spPr bwMode="auto">
            <a:xfrm>
              <a:off x="673100" y="2191135"/>
              <a:ext cx="3312219" cy="1236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/>
                <a:t>可以通过删除不包含目标字符串</a:t>
              </a:r>
              <a:r>
                <a:rPr lang="zh-CN" altLang="en-US" dirty="0"/>
                <a:t>中所有字符</a:t>
              </a:r>
              <a:r>
                <a:rPr lang="en-US" altLang="zh-CN" dirty="0"/>
                <a:t>的输入来减少搜索次数</a:t>
              </a:r>
              <a:r>
                <a:rPr lang="zh-CN" altLang="en-US" dirty="0"/>
                <a:t>（特殊情况下）</a:t>
              </a:r>
              <a:endParaRPr lang="zh-CN" altLang="en-US" dirty="0"/>
            </a:p>
          </p:txBody>
        </p:sp>
      </p:grpSp>
      <p:grpSp>
        <p:nvGrpSpPr>
          <p:cNvPr id="459" name="组合 458"/>
          <p:cNvGrpSpPr/>
          <p:nvPr/>
        </p:nvGrpSpPr>
        <p:grpSpPr>
          <a:xfrm>
            <a:off x="673100" y="3923869"/>
            <a:ext cx="3312219" cy="1678770"/>
            <a:chOff x="673100" y="1749329"/>
            <a:chExt cx="3312219" cy="1678770"/>
          </a:xfrm>
        </p:grpSpPr>
        <p:sp>
          <p:nvSpPr>
            <p:cNvPr id="460" name="文本框 459"/>
            <p:cNvSpPr txBox="1"/>
            <p:nvPr/>
          </p:nvSpPr>
          <p:spPr bwMode="auto">
            <a:xfrm>
              <a:off x="673100" y="1749329"/>
              <a:ext cx="3312219" cy="4418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lIns="90000" tIns="46800" rIns="90000" bIns="4680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sz="2000" b="1" dirty="0">
                  <a:solidFill>
                    <a:schemeClr val="bg1"/>
                  </a:solidFill>
                </a:rPr>
                <a:t>用充足的时间进行测试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61" name="矩形 460"/>
            <p:cNvSpPr/>
            <p:nvPr/>
          </p:nvSpPr>
          <p:spPr bwMode="auto">
            <a:xfrm>
              <a:off x="673100" y="2191135"/>
              <a:ext cx="3312219" cy="1236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/>
                <a:t>在测试时在数量较大的情况下一些输入需要的时间很多，如果测试次数相当大时，运行平均时间应该会减少很多</a:t>
              </a:r>
              <a:endParaRPr lang="zh-CN" altLang="en-US" dirty="0"/>
            </a:p>
          </p:txBody>
        </p:sp>
      </p:grpSp>
      <p:grpSp>
        <p:nvGrpSpPr>
          <p:cNvPr id="464" name="组合 463"/>
          <p:cNvGrpSpPr/>
          <p:nvPr/>
        </p:nvGrpSpPr>
        <p:grpSpPr>
          <a:xfrm>
            <a:off x="8206680" y="1661761"/>
            <a:ext cx="3312219" cy="1678770"/>
            <a:chOff x="673100" y="1749329"/>
            <a:chExt cx="3312219" cy="1678770"/>
          </a:xfrm>
        </p:grpSpPr>
        <p:sp>
          <p:nvSpPr>
            <p:cNvPr id="468" name="文本框 467"/>
            <p:cNvSpPr txBox="1"/>
            <p:nvPr/>
          </p:nvSpPr>
          <p:spPr bwMode="auto">
            <a:xfrm>
              <a:off x="673100" y="1749329"/>
              <a:ext cx="3312219" cy="4418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lIns="90000" tIns="46800" rIns="90000" bIns="4680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搜索思路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69" name="矩形 468"/>
            <p:cNvSpPr/>
            <p:nvPr/>
          </p:nvSpPr>
          <p:spPr bwMode="auto">
            <a:xfrm>
              <a:off x="673100" y="2191135"/>
              <a:ext cx="3312219" cy="1236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.</a:t>
              </a:r>
              <a:r>
                <a:rPr lang="en-US" altLang="zh-CN" dirty="0"/>
                <a:t>采用分治法</a:t>
              </a:r>
              <a:r>
                <a:rPr lang="zh-CN" altLang="en-US" dirty="0"/>
                <a:t>也许</a:t>
              </a:r>
              <a:r>
                <a:rPr lang="en-US" altLang="zh-CN" dirty="0"/>
                <a:t>可以直接降低时间复杂度</a:t>
              </a:r>
              <a:endParaRPr lang="en-US" altLang="zh-CN" sz="1100" dirty="0"/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100" dirty="0"/>
            </a:p>
            <a:p>
              <a:pPr indent="0" algn="r">
                <a:lnSpc>
                  <a:spcPct val="150000"/>
                </a:lnSpc>
                <a:buFont typeface="Arial" panose="020B0604020202020204" pitchFamily="34" charset="0"/>
                <a:buNone/>
              </a:pPr>
              <a:endParaRPr lang="en-US" altLang="zh-CN" sz="1100" dirty="0"/>
            </a:p>
          </p:txBody>
        </p:sp>
      </p:grpSp>
      <p:grpSp>
        <p:nvGrpSpPr>
          <p:cNvPr id="465" name="组合 464"/>
          <p:cNvGrpSpPr/>
          <p:nvPr/>
        </p:nvGrpSpPr>
        <p:grpSpPr>
          <a:xfrm>
            <a:off x="8206680" y="3923869"/>
            <a:ext cx="3312219" cy="1678770"/>
            <a:chOff x="673100" y="1749329"/>
            <a:chExt cx="3312219" cy="1678770"/>
          </a:xfrm>
        </p:grpSpPr>
        <p:sp>
          <p:nvSpPr>
            <p:cNvPr id="466" name="文本框 465"/>
            <p:cNvSpPr txBox="1"/>
            <p:nvPr/>
          </p:nvSpPr>
          <p:spPr bwMode="auto">
            <a:xfrm>
              <a:off x="673100" y="1749329"/>
              <a:ext cx="3312219" cy="4418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lIns="90000" tIns="46800" rIns="90000" bIns="4680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sz="2000" b="1" dirty="0">
                  <a:solidFill>
                    <a:schemeClr val="bg1"/>
                  </a:solidFill>
                </a:rPr>
                <a:t>建立堆等数据结构</a:t>
              </a:r>
              <a:endParaRPr lang="zh-CN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67" name="矩形 466"/>
            <p:cNvSpPr/>
            <p:nvPr/>
          </p:nvSpPr>
          <p:spPr bwMode="auto">
            <a:xfrm>
              <a:off x="673100" y="2191135"/>
              <a:ext cx="3312219" cy="1236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100" dirty="0"/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100" dirty="0"/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  <a:endParaRPr lang="en-US" altLang="zh-CN" sz="1100" dirty="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2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Thanks.</a:t>
            </a:r>
            <a:br>
              <a:rPr lang="en-US" altLang="zh-CN" dirty="0"/>
            </a:br>
            <a:endParaRPr lang="zh-CN" altLang="en-US" b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36349" y="720010"/>
            <a:ext cx="7860325" cy="6752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dirty="0">
                <a:sym typeface="+mn-ea"/>
              </a:rPr>
              <a:t>问题介绍</a:t>
            </a:r>
            <a:endParaRPr lang="zh-CN" altLang="en-US" sz="4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488394" y="1911521"/>
            <a:ext cx="7860325" cy="1095375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用一些字符串中的字符组成目标字符串，找到额外字符最少的情况，输出这种情况下额外字符的数量</a:t>
            </a:r>
            <a:endParaRPr lang="zh-CN" altLang="en-US" sz="2000" dirty="0"/>
          </a:p>
        </p:txBody>
      </p:sp>
      <p:graphicFrame>
        <p:nvGraphicFramePr>
          <p:cNvPr id="8" name="表格 7"/>
          <p:cNvGraphicFramePr/>
          <p:nvPr>
            <p:custDataLst>
              <p:tags r:id="rId1"/>
            </p:custDataLst>
          </p:nvPr>
        </p:nvGraphicFramePr>
        <p:xfrm>
          <a:off x="4498340" y="3310255"/>
          <a:ext cx="1755140" cy="45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785"/>
                <a:gridCol w="438785"/>
                <a:gridCol w="438785"/>
              </a:tblGrid>
              <a:tr h="452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R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/>
          <p:nvPr/>
        </p:nvGraphicFramePr>
        <p:xfrm>
          <a:off x="6595745" y="3310255"/>
          <a:ext cx="937260" cy="452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630"/>
                <a:gridCol w="468630"/>
              </a:tblGrid>
              <a:tr h="4527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/>
          <p:nvPr/>
        </p:nvGraphicFramePr>
        <p:xfrm>
          <a:off x="8077200" y="3309620"/>
          <a:ext cx="958850" cy="452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425"/>
                <a:gridCol w="479425"/>
              </a:tblGrid>
              <a:tr h="4527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g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/>
          <p:nvPr/>
        </p:nvGraphicFramePr>
        <p:xfrm>
          <a:off x="5622290" y="4506595"/>
          <a:ext cx="2153920" cy="451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480"/>
                <a:gridCol w="538480"/>
                <a:gridCol w="538480"/>
                <a:gridCol w="538480"/>
              </a:tblGrid>
              <a:tr h="4514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R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g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右箭头 11"/>
          <p:cNvSpPr/>
          <p:nvPr/>
        </p:nvSpPr>
        <p:spPr>
          <a:xfrm>
            <a:off x="8610600" y="3930650"/>
            <a:ext cx="852170" cy="44640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681210" y="3930650"/>
            <a:ext cx="1905635" cy="4464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reselut=3</a:t>
            </a:r>
            <a:endParaRPr lang="en-US" altLang="zh-CN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altLang="zh-CN" dirty="0" err="1"/>
              <a:t>OfficePLUS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>
                <a:sym typeface="+mn-ea"/>
              </a:rPr>
              <a:t>算法背景</a:t>
            </a:r>
            <a:endParaRPr lang="zh-CN" altLang="en-US" dirty="0"/>
          </a:p>
        </p:txBody>
      </p:sp>
      <p:grpSp>
        <p:nvGrpSpPr>
          <p:cNvPr id="170" name="组合 169"/>
          <p:cNvGrpSpPr/>
          <p:nvPr/>
        </p:nvGrpSpPr>
        <p:grpSpPr>
          <a:xfrm>
            <a:off x="673100" y="1475070"/>
            <a:ext cx="5514616" cy="845968"/>
            <a:chOff x="673100" y="2362597"/>
            <a:chExt cx="3142615" cy="482092"/>
          </a:xfrm>
        </p:grpSpPr>
        <p:sp>
          <p:nvSpPr>
            <p:cNvPr id="197" name="矩形: 圆角 196"/>
            <p:cNvSpPr/>
            <p:nvPr/>
          </p:nvSpPr>
          <p:spPr>
            <a:xfrm>
              <a:off x="673100" y="2364768"/>
              <a:ext cx="2238513" cy="477665"/>
            </a:xfrm>
            <a:prstGeom prst="round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dirty="0"/>
            </a:p>
          </p:txBody>
        </p:sp>
        <p:grpSp>
          <p:nvGrpSpPr>
            <p:cNvPr id="198" name="组合 197"/>
            <p:cNvGrpSpPr/>
            <p:nvPr/>
          </p:nvGrpSpPr>
          <p:grpSpPr>
            <a:xfrm>
              <a:off x="961226" y="2362597"/>
              <a:ext cx="482092" cy="482092"/>
              <a:chOff x="961226" y="2362597"/>
              <a:chExt cx="482092" cy="482092"/>
            </a:xfrm>
          </p:grpSpPr>
          <p:sp>
            <p:nvSpPr>
              <p:cNvPr id="200" name="任意多边形: 形状 199"/>
              <p:cNvSpPr/>
              <p:nvPr/>
            </p:nvSpPr>
            <p:spPr>
              <a:xfrm>
                <a:off x="961226" y="2362597"/>
                <a:ext cx="482092" cy="482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201" name="任意多边形: 形状 200"/>
              <p:cNvSpPr/>
              <p:nvPr/>
            </p:nvSpPr>
            <p:spPr>
              <a:xfrm>
                <a:off x="1062924" y="2490359"/>
                <a:ext cx="278696" cy="226568"/>
              </a:xfrm>
              <a:custGeom>
                <a:avLst/>
                <a:gdLst>
                  <a:gd name="connsiteX0" fmla="*/ 390482 w 564166"/>
                  <a:gd name="connsiteY0" fmla="*/ 307997 h 458643"/>
                  <a:gd name="connsiteX1" fmla="*/ 403395 w 564166"/>
                  <a:gd name="connsiteY1" fmla="*/ 307997 h 458643"/>
                  <a:gd name="connsiteX2" fmla="*/ 439265 w 564166"/>
                  <a:gd name="connsiteY2" fmla="*/ 353908 h 458643"/>
                  <a:gd name="connsiteX3" fmla="*/ 434961 w 564166"/>
                  <a:gd name="connsiteY3" fmla="*/ 361082 h 458643"/>
                  <a:gd name="connsiteX4" fmla="*/ 419178 w 564166"/>
                  <a:gd name="connsiteY4" fmla="*/ 361082 h 458643"/>
                  <a:gd name="connsiteX5" fmla="*/ 492353 w 564166"/>
                  <a:gd name="connsiteY5" fmla="*/ 419905 h 458643"/>
                  <a:gd name="connsiteX6" fmla="*/ 512440 w 564166"/>
                  <a:gd name="connsiteY6" fmla="*/ 438557 h 458643"/>
                  <a:gd name="connsiteX7" fmla="*/ 492353 w 564166"/>
                  <a:gd name="connsiteY7" fmla="*/ 458643 h 458643"/>
                  <a:gd name="connsiteX8" fmla="*/ 379004 w 564166"/>
                  <a:gd name="connsiteY8" fmla="*/ 361082 h 458643"/>
                  <a:gd name="connsiteX9" fmla="*/ 358916 w 564166"/>
                  <a:gd name="connsiteY9" fmla="*/ 361082 h 458643"/>
                  <a:gd name="connsiteX10" fmla="*/ 354612 w 564166"/>
                  <a:gd name="connsiteY10" fmla="*/ 353908 h 458643"/>
                  <a:gd name="connsiteX11" fmla="*/ 277051 w 564166"/>
                  <a:gd name="connsiteY11" fmla="*/ 307997 h 458643"/>
                  <a:gd name="connsiteX12" fmla="*/ 288553 w 564166"/>
                  <a:gd name="connsiteY12" fmla="*/ 307997 h 458643"/>
                  <a:gd name="connsiteX13" fmla="*/ 324497 w 564166"/>
                  <a:gd name="connsiteY13" fmla="*/ 353908 h 458643"/>
                  <a:gd name="connsiteX14" fmla="*/ 320183 w 564166"/>
                  <a:gd name="connsiteY14" fmla="*/ 361082 h 458643"/>
                  <a:gd name="connsiteX15" fmla="*/ 301493 w 564166"/>
                  <a:gd name="connsiteY15" fmla="*/ 361082 h 458643"/>
                  <a:gd name="connsiteX16" fmla="*/ 301493 w 564166"/>
                  <a:gd name="connsiteY16" fmla="*/ 438557 h 458643"/>
                  <a:gd name="connsiteX17" fmla="*/ 282802 w 564166"/>
                  <a:gd name="connsiteY17" fmla="*/ 458643 h 458643"/>
                  <a:gd name="connsiteX18" fmla="*/ 262673 w 564166"/>
                  <a:gd name="connsiteY18" fmla="*/ 438557 h 458643"/>
                  <a:gd name="connsiteX19" fmla="*/ 262673 w 564166"/>
                  <a:gd name="connsiteY19" fmla="*/ 361082 h 458643"/>
                  <a:gd name="connsiteX20" fmla="*/ 243982 w 564166"/>
                  <a:gd name="connsiteY20" fmla="*/ 361082 h 458643"/>
                  <a:gd name="connsiteX21" fmla="*/ 239669 w 564166"/>
                  <a:gd name="connsiteY21" fmla="*/ 353908 h 458643"/>
                  <a:gd name="connsiteX22" fmla="*/ 162189 w 564166"/>
                  <a:gd name="connsiteY22" fmla="*/ 307997 h 458643"/>
                  <a:gd name="connsiteX23" fmla="*/ 173671 w 564166"/>
                  <a:gd name="connsiteY23" fmla="*/ 307997 h 458643"/>
                  <a:gd name="connsiteX24" fmla="*/ 209554 w 564166"/>
                  <a:gd name="connsiteY24" fmla="*/ 353908 h 458643"/>
                  <a:gd name="connsiteX25" fmla="*/ 205248 w 564166"/>
                  <a:gd name="connsiteY25" fmla="*/ 361082 h 458643"/>
                  <a:gd name="connsiteX26" fmla="*/ 185154 w 564166"/>
                  <a:gd name="connsiteY26" fmla="*/ 361082 h 458643"/>
                  <a:gd name="connsiteX27" fmla="*/ 71765 w 564166"/>
                  <a:gd name="connsiteY27" fmla="*/ 458643 h 458643"/>
                  <a:gd name="connsiteX28" fmla="*/ 53106 w 564166"/>
                  <a:gd name="connsiteY28" fmla="*/ 438557 h 458643"/>
                  <a:gd name="connsiteX29" fmla="*/ 71765 w 564166"/>
                  <a:gd name="connsiteY29" fmla="*/ 419905 h 458643"/>
                  <a:gd name="connsiteX30" fmla="*/ 146401 w 564166"/>
                  <a:gd name="connsiteY30" fmla="*/ 361082 h 458643"/>
                  <a:gd name="connsiteX31" fmla="*/ 129177 w 564166"/>
                  <a:gd name="connsiteY31" fmla="*/ 361082 h 458643"/>
                  <a:gd name="connsiteX32" fmla="*/ 124871 w 564166"/>
                  <a:gd name="connsiteY32" fmla="*/ 353908 h 458643"/>
                  <a:gd name="connsiteX33" fmla="*/ 340222 w 564166"/>
                  <a:gd name="connsiteY33" fmla="*/ 0 h 458643"/>
                  <a:gd name="connsiteX34" fmla="*/ 453630 w 564166"/>
                  <a:gd name="connsiteY34" fmla="*/ 118973 h 458643"/>
                  <a:gd name="connsiteX35" fmla="*/ 525407 w 564166"/>
                  <a:gd name="connsiteY35" fmla="*/ 179176 h 458643"/>
                  <a:gd name="connsiteX36" fmla="*/ 564166 w 564166"/>
                  <a:gd name="connsiteY36" fmla="*/ 232212 h 458643"/>
                  <a:gd name="connsiteX37" fmla="*/ 518229 w 564166"/>
                  <a:gd name="connsiteY37" fmla="*/ 286681 h 458643"/>
                  <a:gd name="connsiteX38" fmla="*/ 45937 w 564166"/>
                  <a:gd name="connsiteY38" fmla="*/ 286681 h 458643"/>
                  <a:gd name="connsiteX39" fmla="*/ 0 w 564166"/>
                  <a:gd name="connsiteY39" fmla="*/ 232212 h 458643"/>
                  <a:gd name="connsiteX40" fmla="*/ 45937 w 564166"/>
                  <a:gd name="connsiteY40" fmla="*/ 179176 h 458643"/>
                  <a:gd name="connsiteX41" fmla="*/ 111972 w 564166"/>
                  <a:gd name="connsiteY41" fmla="*/ 103205 h 458643"/>
                  <a:gd name="connsiteX42" fmla="*/ 134941 w 564166"/>
                  <a:gd name="connsiteY42" fmla="*/ 107505 h 458643"/>
                  <a:gd name="connsiteX43" fmla="*/ 209589 w 564166"/>
                  <a:gd name="connsiteY43" fmla="*/ 22934 h 458643"/>
                  <a:gd name="connsiteX44" fmla="*/ 256961 w 564166"/>
                  <a:gd name="connsiteY44" fmla="*/ 43002 h 458643"/>
                  <a:gd name="connsiteX45" fmla="*/ 340222 w 564166"/>
                  <a:gd name="connsiteY45" fmla="*/ 0 h 458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564166" h="458643">
                    <a:moveTo>
                      <a:pt x="390482" y="307997"/>
                    </a:moveTo>
                    <a:cubicBezTo>
                      <a:pt x="394786" y="303693"/>
                      <a:pt x="399091" y="303693"/>
                      <a:pt x="403395" y="307997"/>
                    </a:cubicBezTo>
                    <a:lnTo>
                      <a:pt x="439265" y="353908"/>
                    </a:lnTo>
                    <a:cubicBezTo>
                      <a:pt x="442135" y="358212"/>
                      <a:pt x="440700" y="361082"/>
                      <a:pt x="434961" y="361082"/>
                    </a:cubicBezTo>
                    <a:lnTo>
                      <a:pt x="419178" y="361082"/>
                    </a:lnTo>
                    <a:cubicBezTo>
                      <a:pt x="426352" y="394081"/>
                      <a:pt x="456483" y="419905"/>
                      <a:pt x="492353" y="419905"/>
                    </a:cubicBezTo>
                    <a:cubicBezTo>
                      <a:pt x="503831" y="419905"/>
                      <a:pt x="512440" y="428514"/>
                      <a:pt x="512440" y="438557"/>
                    </a:cubicBezTo>
                    <a:cubicBezTo>
                      <a:pt x="512440" y="450035"/>
                      <a:pt x="503831" y="458643"/>
                      <a:pt x="492353" y="458643"/>
                    </a:cubicBezTo>
                    <a:cubicBezTo>
                      <a:pt x="434961" y="458643"/>
                      <a:pt x="387612" y="415601"/>
                      <a:pt x="379004" y="361082"/>
                    </a:cubicBezTo>
                    <a:lnTo>
                      <a:pt x="358916" y="361082"/>
                    </a:lnTo>
                    <a:cubicBezTo>
                      <a:pt x="353177" y="361082"/>
                      <a:pt x="351742" y="358212"/>
                      <a:pt x="354612" y="353908"/>
                    </a:cubicBezTo>
                    <a:close/>
                    <a:moveTo>
                      <a:pt x="277051" y="307997"/>
                    </a:moveTo>
                    <a:cubicBezTo>
                      <a:pt x="279926" y="303693"/>
                      <a:pt x="285677" y="303693"/>
                      <a:pt x="288553" y="307997"/>
                    </a:cubicBezTo>
                    <a:lnTo>
                      <a:pt x="324497" y="353908"/>
                    </a:lnTo>
                    <a:cubicBezTo>
                      <a:pt x="327372" y="358212"/>
                      <a:pt x="325934" y="361082"/>
                      <a:pt x="320183" y="361082"/>
                    </a:cubicBezTo>
                    <a:lnTo>
                      <a:pt x="301493" y="361082"/>
                    </a:lnTo>
                    <a:lnTo>
                      <a:pt x="301493" y="438557"/>
                    </a:lnTo>
                    <a:cubicBezTo>
                      <a:pt x="301493" y="450035"/>
                      <a:pt x="292866" y="458643"/>
                      <a:pt x="282802" y="458643"/>
                    </a:cubicBezTo>
                    <a:cubicBezTo>
                      <a:pt x="271300" y="458643"/>
                      <a:pt x="262673" y="450035"/>
                      <a:pt x="262673" y="438557"/>
                    </a:cubicBezTo>
                    <a:lnTo>
                      <a:pt x="262673" y="361082"/>
                    </a:lnTo>
                    <a:lnTo>
                      <a:pt x="243982" y="361082"/>
                    </a:lnTo>
                    <a:cubicBezTo>
                      <a:pt x="238231" y="361082"/>
                      <a:pt x="236793" y="358212"/>
                      <a:pt x="239669" y="353908"/>
                    </a:cubicBezTo>
                    <a:close/>
                    <a:moveTo>
                      <a:pt x="162189" y="307997"/>
                    </a:moveTo>
                    <a:cubicBezTo>
                      <a:pt x="165059" y="303693"/>
                      <a:pt x="169365" y="303693"/>
                      <a:pt x="173671" y="307997"/>
                    </a:cubicBezTo>
                    <a:lnTo>
                      <a:pt x="209554" y="353908"/>
                    </a:lnTo>
                    <a:cubicBezTo>
                      <a:pt x="212424" y="358212"/>
                      <a:pt x="210989" y="361082"/>
                      <a:pt x="205248" y="361082"/>
                    </a:cubicBezTo>
                    <a:lnTo>
                      <a:pt x="185154" y="361082"/>
                    </a:lnTo>
                    <a:cubicBezTo>
                      <a:pt x="176542" y="415601"/>
                      <a:pt x="129177" y="458643"/>
                      <a:pt x="71765" y="458643"/>
                    </a:cubicBezTo>
                    <a:cubicBezTo>
                      <a:pt x="61718" y="458643"/>
                      <a:pt x="53106" y="450035"/>
                      <a:pt x="53106" y="438557"/>
                    </a:cubicBezTo>
                    <a:cubicBezTo>
                      <a:pt x="53106" y="428514"/>
                      <a:pt x="61718" y="419905"/>
                      <a:pt x="71765" y="419905"/>
                    </a:cubicBezTo>
                    <a:cubicBezTo>
                      <a:pt x="107648" y="419905"/>
                      <a:pt x="137789" y="394081"/>
                      <a:pt x="146401" y="361082"/>
                    </a:cubicBezTo>
                    <a:lnTo>
                      <a:pt x="129177" y="361082"/>
                    </a:lnTo>
                    <a:cubicBezTo>
                      <a:pt x="123436" y="361082"/>
                      <a:pt x="122001" y="358212"/>
                      <a:pt x="124871" y="353908"/>
                    </a:cubicBezTo>
                    <a:close/>
                    <a:moveTo>
                      <a:pt x="340222" y="0"/>
                    </a:moveTo>
                    <a:cubicBezTo>
                      <a:pt x="399079" y="0"/>
                      <a:pt x="447888" y="51603"/>
                      <a:pt x="453630" y="118973"/>
                    </a:cubicBezTo>
                    <a:cubicBezTo>
                      <a:pt x="488083" y="118973"/>
                      <a:pt x="515358" y="144774"/>
                      <a:pt x="525407" y="179176"/>
                    </a:cubicBezTo>
                    <a:cubicBezTo>
                      <a:pt x="546940" y="183476"/>
                      <a:pt x="564166" y="204977"/>
                      <a:pt x="564166" y="232212"/>
                    </a:cubicBezTo>
                    <a:cubicBezTo>
                      <a:pt x="564166" y="262313"/>
                      <a:pt x="544069" y="286681"/>
                      <a:pt x="518229" y="286681"/>
                    </a:cubicBezTo>
                    <a:lnTo>
                      <a:pt x="45937" y="286681"/>
                    </a:lnTo>
                    <a:cubicBezTo>
                      <a:pt x="20097" y="286681"/>
                      <a:pt x="0" y="262313"/>
                      <a:pt x="0" y="232212"/>
                    </a:cubicBezTo>
                    <a:cubicBezTo>
                      <a:pt x="0" y="202110"/>
                      <a:pt x="20097" y="179176"/>
                      <a:pt x="45937" y="179176"/>
                    </a:cubicBezTo>
                    <a:cubicBezTo>
                      <a:pt x="45937" y="136173"/>
                      <a:pt x="76084" y="103205"/>
                      <a:pt x="111972" y="103205"/>
                    </a:cubicBezTo>
                    <a:cubicBezTo>
                      <a:pt x="119150" y="103205"/>
                      <a:pt x="127763" y="104639"/>
                      <a:pt x="134941" y="107505"/>
                    </a:cubicBezTo>
                    <a:cubicBezTo>
                      <a:pt x="134941" y="60203"/>
                      <a:pt x="169394" y="22934"/>
                      <a:pt x="209589" y="22934"/>
                    </a:cubicBezTo>
                    <a:cubicBezTo>
                      <a:pt x="228251" y="22934"/>
                      <a:pt x="244042" y="30102"/>
                      <a:pt x="256961" y="43002"/>
                    </a:cubicBezTo>
                    <a:cubicBezTo>
                      <a:pt x="278494" y="15767"/>
                      <a:pt x="307205" y="0"/>
                      <a:pt x="34022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9" name="矩形 198"/>
            <p:cNvSpPr/>
            <p:nvPr/>
          </p:nvSpPr>
          <p:spPr>
            <a:xfrm>
              <a:off x="1517015" y="2426097"/>
              <a:ext cx="2298700" cy="354965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深度优先搜索 (DFS)</a:t>
              </a:r>
              <a:r>
                <a:rPr lang="en-US" altLang="zh-CN" sz="1600" dirty="0">
                  <a:solidFill>
                    <a:schemeClr val="bg1"/>
                  </a:solidFill>
                </a:rPr>
                <a:t>+</a:t>
              </a:r>
              <a:r>
                <a:rPr lang="zh-CN" altLang="en-US" sz="1600" dirty="0">
                  <a:solidFill>
                    <a:schemeClr val="bg1"/>
                  </a:solidFill>
                </a:rPr>
                <a:t>回溯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673100" y="3991733"/>
            <a:ext cx="3574898" cy="845968"/>
            <a:chOff x="673100" y="3742473"/>
            <a:chExt cx="2037228" cy="482092"/>
          </a:xfrm>
        </p:grpSpPr>
        <p:sp>
          <p:nvSpPr>
            <p:cNvPr id="189" name="矩形: 圆角 188"/>
            <p:cNvSpPr/>
            <p:nvPr/>
          </p:nvSpPr>
          <p:spPr>
            <a:xfrm>
              <a:off x="673100" y="3744759"/>
              <a:ext cx="2037228" cy="47752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dirty="0"/>
            </a:p>
          </p:txBody>
        </p:sp>
        <p:sp>
          <p:nvSpPr>
            <p:cNvPr id="190" name="任意多边形: 形状 189"/>
            <p:cNvSpPr/>
            <p:nvPr/>
          </p:nvSpPr>
          <p:spPr>
            <a:xfrm>
              <a:off x="961226" y="3742473"/>
              <a:ext cx="482092" cy="482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81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</a:p>
          </p:txBody>
        </p:sp>
        <p:sp>
          <p:nvSpPr>
            <p:cNvPr id="191" name="任意多边形: 形状 190"/>
            <p:cNvSpPr/>
            <p:nvPr/>
          </p:nvSpPr>
          <p:spPr>
            <a:xfrm>
              <a:off x="1062925" y="3860859"/>
              <a:ext cx="278694" cy="245320"/>
            </a:xfrm>
            <a:custGeom>
              <a:avLst/>
              <a:gdLst>
                <a:gd name="connsiteX0" fmla="*/ 18335 w 604256"/>
                <a:gd name="connsiteY0" fmla="*/ 334272 h 531895"/>
                <a:gd name="connsiteX1" fmla="*/ 37988 w 604256"/>
                <a:gd name="connsiteY1" fmla="*/ 336249 h 531895"/>
                <a:gd name="connsiteX2" fmla="*/ 302130 w 604256"/>
                <a:gd name="connsiteY2" fmla="*/ 476833 h 531895"/>
                <a:gd name="connsiteX3" fmla="*/ 566126 w 604256"/>
                <a:gd name="connsiteY3" fmla="*/ 336249 h 531895"/>
                <a:gd name="connsiteX4" fmla="*/ 601178 w 604256"/>
                <a:gd name="connsiteY4" fmla="*/ 346793 h 531895"/>
                <a:gd name="connsiteX5" fmla="*/ 590619 w 604256"/>
                <a:gd name="connsiteY5" fmla="*/ 381793 h 531895"/>
                <a:gd name="connsiteX6" fmla="*/ 314303 w 604256"/>
                <a:gd name="connsiteY6" fmla="*/ 528820 h 531895"/>
                <a:gd name="connsiteX7" fmla="*/ 302130 w 604256"/>
                <a:gd name="connsiteY7" fmla="*/ 531895 h 531895"/>
                <a:gd name="connsiteX8" fmla="*/ 289957 w 604256"/>
                <a:gd name="connsiteY8" fmla="*/ 528820 h 531895"/>
                <a:gd name="connsiteX9" fmla="*/ 13641 w 604256"/>
                <a:gd name="connsiteY9" fmla="*/ 381793 h 531895"/>
                <a:gd name="connsiteX10" fmla="*/ 3082 w 604256"/>
                <a:gd name="connsiteY10" fmla="*/ 346793 h 531895"/>
                <a:gd name="connsiteX11" fmla="*/ 18335 w 604256"/>
                <a:gd name="connsiteY11" fmla="*/ 334272 h 531895"/>
                <a:gd name="connsiteX12" fmla="*/ 18335 w 604256"/>
                <a:gd name="connsiteY12" fmla="*/ 233364 h 531895"/>
                <a:gd name="connsiteX13" fmla="*/ 37988 w 604256"/>
                <a:gd name="connsiteY13" fmla="*/ 235341 h 531895"/>
                <a:gd name="connsiteX14" fmla="*/ 302130 w 604256"/>
                <a:gd name="connsiteY14" fmla="*/ 375925 h 531895"/>
                <a:gd name="connsiteX15" fmla="*/ 566126 w 604256"/>
                <a:gd name="connsiteY15" fmla="*/ 235341 h 531895"/>
                <a:gd name="connsiteX16" fmla="*/ 601178 w 604256"/>
                <a:gd name="connsiteY16" fmla="*/ 245885 h 531895"/>
                <a:gd name="connsiteX17" fmla="*/ 590619 w 604256"/>
                <a:gd name="connsiteY17" fmla="*/ 280885 h 531895"/>
                <a:gd name="connsiteX18" fmla="*/ 314303 w 604256"/>
                <a:gd name="connsiteY18" fmla="*/ 428058 h 531895"/>
                <a:gd name="connsiteX19" fmla="*/ 302130 w 604256"/>
                <a:gd name="connsiteY19" fmla="*/ 430987 h 531895"/>
                <a:gd name="connsiteX20" fmla="*/ 289957 w 604256"/>
                <a:gd name="connsiteY20" fmla="*/ 428058 h 531895"/>
                <a:gd name="connsiteX21" fmla="*/ 13641 w 604256"/>
                <a:gd name="connsiteY21" fmla="*/ 280885 h 531895"/>
                <a:gd name="connsiteX22" fmla="*/ 3082 w 604256"/>
                <a:gd name="connsiteY22" fmla="*/ 245885 h 531895"/>
                <a:gd name="connsiteX23" fmla="*/ 18335 w 604256"/>
                <a:gd name="connsiteY23" fmla="*/ 233364 h 531895"/>
                <a:gd name="connsiteX24" fmla="*/ 291571 w 604256"/>
                <a:gd name="connsiteY24" fmla="*/ 2196 h 531895"/>
                <a:gd name="connsiteX25" fmla="*/ 312689 w 604256"/>
                <a:gd name="connsiteY25" fmla="*/ 2196 h 531895"/>
                <a:gd name="connsiteX26" fmla="*/ 588846 w 604256"/>
                <a:gd name="connsiteY26" fmla="*/ 125214 h 531895"/>
                <a:gd name="connsiteX27" fmla="*/ 604245 w 604256"/>
                <a:gd name="connsiteY27" fmla="*/ 147914 h 531895"/>
                <a:gd name="connsiteX28" fmla="*/ 590605 w 604256"/>
                <a:gd name="connsiteY28" fmla="*/ 171639 h 531895"/>
                <a:gd name="connsiteX29" fmla="*/ 314303 w 604256"/>
                <a:gd name="connsiteY29" fmla="*/ 318676 h 531895"/>
                <a:gd name="connsiteX30" fmla="*/ 302130 w 604256"/>
                <a:gd name="connsiteY30" fmla="*/ 321751 h 531895"/>
                <a:gd name="connsiteX31" fmla="*/ 289957 w 604256"/>
                <a:gd name="connsiteY31" fmla="*/ 318676 h 531895"/>
                <a:gd name="connsiteX32" fmla="*/ 13654 w 604256"/>
                <a:gd name="connsiteY32" fmla="*/ 171639 h 531895"/>
                <a:gd name="connsiteX33" fmla="*/ 15 w 604256"/>
                <a:gd name="connsiteY33" fmla="*/ 147914 h 531895"/>
                <a:gd name="connsiteX34" fmla="*/ 15414 w 604256"/>
                <a:gd name="connsiteY34" fmla="*/ 125214 h 53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04256" h="531895">
                  <a:moveTo>
                    <a:pt x="18335" y="334272"/>
                  </a:moveTo>
                  <a:cubicBezTo>
                    <a:pt x="24642" y="332369"/>
                    <a:pt x="31682" y="332881"/>
                    <a:pt x="37988" y="336249"/>
                  </a:cubicBezTo>
                  <a:lnTo>
                    <a:pt x="302130" y="476833"/>
                  </a:lnTo>
                  <a:lnTo>
                    <a:pt x="566126" y="336249"/>
                  </a:lnTo>
                  <a:cubicBezTo>
                    <a:pt x="578739" y="329513"/>
                    <a:pt x="594432" y="334199"/>
                    <a:pt x="601178" y="346793"/>
                  </a:cubicBezTo>
                  <a:cubicBezTo>
                    <a:pt x="607925" y="359387"/>
                    <a:pt x="603085" y="375056"/>
                    <a:pt x="590619" y="381793"/>
                  </a:cubicBezTo>
                  <a:lnTo>
                    <a:pt x="314303" y="528820"/>
                  </a:lnTo>
                  <a:cubicBezTo>
                    <a:pt x="310490" y="530870"/>
                    <a:pt x="306383" y="531895"/>
                    <a:pt x="302130" y="531895"/>
                  </a:cubicBezTo>
                  <a:cubicBezTo>
                    <a:pt x="297877" y="531895"/>
                    <a:pt x="293770" y="530870"/>
                    <a:pt x="289957" y="528820"/>
                  </a:cubicBezTo>
                  <a:lnTo>
                    <a:pt x="13641" y="381793"/>
                  </a:lnTo>
                  <a:cubicBezTo>
                    <a:pt x="1028" y="375056"/>
                    <a:pt x="-3665" y="359387"/>
                    <a:pt x="3082" y="346793"/>
                  </a:cubicBezTo>
                  <a:cubicBezTo>
                    <a:pt x="6455" y="340496"/>
                    <a:pt x="12028" y="336176"/>
                    <a:pt x="18335" y="334272"/>
                  </a:cubicBezTo>
                  <a:close/>
                  <a:moveTo>
                    <a:pt x="18335" y="233364"/>
                  </a:moveTo>
                  <a:cubicBezTo>
                    <a:pt x="24642" y="231461"/>
                    <a:pt x="31682" y="231973"/>
                    <a:pt x="37988" y="235341"/>
                  </a:cubicBezTo>
                  <a:lnTo>
                    <a:pt x="302130" y="375925"/>
                  </a:lnTo>
                  <a:lnTo>
                    <a:pt x="566126" y="235341"/>
                  </a:lnTo>
                  <a:cubicBezTo>
                    <a:pt x="578739" y="228605"/>
                    <a:pt x="594432" y="233291"/>
                    <a:pt x="601178" y="245885"/>
                  </a:cubicBezTo>
                  <a:cubicBezTo>
                    <a:pt x="607925" y="258479"/>
                    <a:pt x="603085" y="274148"/>
                    <a:pt x="590619" y="280885"/>
                  </a:cubicBezTo>
                  <a:lnTo>
                    <a:pt x="314303" y="428058"/>
                  </a:lnTo>
                  <a:cubicBezTo>
                    <a:pt x="310490" y="430108"/>
                    <a:pt x="306383" y="430987"/>
                    <a:pt x="302130" y="430987"/>
                  </a:cubicBezTo>
                  <a:cubicBezTo>
                    <a:pt x="297877" y="430987"/>
                    <a:pt x="293770" y="430108"/>
                    <a:pt x="289957" y="428058"/>
                  </a:cubicBezTo>
                  <a:lnTo>
                    <a:pt x="13641" y="280885"/>
                  </a:lnTo>
                  <a:cubicBezTo>
                    <a:pt x="1028" y="274148"/>
                    <a:pt x="-3665" y="258479"/>
                    <a:pt x="3082" y="245885"/>
                  </a:cubicBezTo>
                  <a:cubicBezTo>
                    <a:pt x="6455" y="239588"/>
                    <a:pt x="12028" y="235268"/>
                    <a:pt x="18335" y="233364"/>
                  </a:cubicBezTo>
                  <a:close/>
                  <a:moveTo>
                    <a:pt x="291571" y="2196"/>
                  </a:moveTo>
                  <a:cubicBezTo>
                    <a:pt x="298317" y="-733"/>
                    <a:pt x="305943" y="-733"/>
                    <a:pt x="312689" y="2196"/>
                  </a:cubicBezTo>
                  <a:lnTo>
                    <a:pt x="588846" y="125214"/>
                  </a:lnTo>
                  <a:cubicBezTo>
                    <a:pt x="597938" y="129315"/>
                    <a:pt x="603805" y="138102"/>
                    <a:pt x="604245" y="147914"/>
                  </a:cubicBezTo>
                  <a:cubicBezTo>
                    <a:pt x="604538" y="157726"/>
                    <a:pt x="599258" y="166953"/>
                    <a:pt x="590605" y="171639"/>
                  </a:cubicBezTo>
                  <a:lnTo>
                    <a:pt x="314303" y="318676"/>
                  </a:lnTo>
                  <a:cubicBezTo>
                    <a:pt x="310489" y="320726"/>
                    <a:pt x="306383" y="321751"/>
                    <a:pt x="302130" y="321751"/>
                  </a:cubicBezTo>
                  <a:cubicBezTo>
                    <a:pt x="297877" y="321751"/>
                    <a:pt x="293771" y="320726"/>
                    <a:pt x="289957" y="318676"/>
                  </a:cubicBezTo>
                  <a:lnTo>
                    <a:pt x="13654" y="171639"/>
                  </a:lnTo>
                  <a:cubicBezTo>
                    <a:pt x="5002" y="166953"/>
                    <a:pt x="-278" y="157726"/>
                    <a:pt x="15" y="147914"/>
                  </a:cubicBezTo>
                  <a:cubicBezTo>
                    <a:pt x="309" y="138102"/>
                    <a:pt x="6322" y="129315"/>
                    <a:pt x="15414" y="125214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192" name="矩形 191"/>
            <p:cNvSpPr/>
            <p:nvPr/>
          </p:nvSpPr>
          <p:spPr>
            <a:xfrm>
              <a:off x="1516821" y="3806094"/>
              <a:ext cx="650875" cy="354850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altLang="zh-CN" sz="1600" dirty="0">
                  <a:solidFill>
                    <a:schemeClr val="bg1"/>
                  </a:solidFill>
                </a:rPr>
                <a:t>DFS</a:t>
              </a:r>
              <a:r>
                <a:rPr lang="zh-CN" altLang="en-US" sz="1600" dirty="0">
                  <a:solidFill>
                    <a:schemeClr val="bg1"/>
                  </a:solidFill>
                </a:rPr>
                <a:t>剪枝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74" name="直接连接符 173"/>
          <p:cNvCxnSpPr/>
          <p:nvPr/>
        </p:nvCxnSpPr>
        <p:spPr>
          <a:xfrm>
            <a:off x="4415798" y="3785550"/>
            <a:ext cx="715586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组合 174"/>
          <p:cNvGrpSpPr/>
          <p:nvPr/>
        </p:nvGrpSpPr>
        <p:grpSpPr>
          <a:xfrm>
            <a:off x="4600740" y="1457085"/>
            <a:ext cx="6888481" cy="1899285"/>
            <a:chOff x="2911345" y="2311627"/>
            <a:chExt cx="3925540" cy="1082346"/>
          </a:xfrm>
        </p:grpSpPr>
        <p:sp>
          <p:nvSpPr>
            <p:cNvPr id="181" name="任意多边形: 形状 180"/>
            <p:cNvSpPr/>
            <p:nvPr/>
          </p:nvSpPr>
          <p:spPr>
            <a:xfrm>
              <a:off x="2911345" y="2426339"/>
              <a:ext cx="408807" cy="332342"/>
            </a:xfrm>
            <a:custGeom>
              <a:avLst/>
              <a:gdLst>
                <a:gd name="connsiteX0" fmla="*/ 390482 w 564166"/>
                <a:gd name="connsiteY0" fmla="*/ 307997 h 458643"/>
                <a:gd name="connsiteX1" fmla="*/ 403395 w 564166"/>
                <a:gd name="connsiteY1" fmla="*/ 307997 h 458643"/>
                <a:gd name="connsiteX2" fmla="*/ 439265 w 564166"/>
                <a:gd name="connsiteY2" fmla="*/ 353908 h 458643"/>
                <a:gd name="connsiteX3" fmla="*/ 434961 w 564166"/>
                <a:gd name="connsiteY3" fmla="*/ 361082 h 458643"/>
                <a:gd name="connsiteX4" fmla="*/ 419178 w 564166"/>
                <a:gd name="connsiteY4" fmla="*/ 361082 h 458643"/>
                <a:gd name="connsiteX5" fmla="*/ 492353 w 564166"/>
                <a:gd name="connsiteY5" fmla="*/ 419905 h 458643"/>
                <a:gd name="connsiteX6" fmla="*/ 512440 w 564166"/>
                <a:gd name="connsiteY6" fmla="*/ 438557 h 458643"/>
                <a:gd name="connsiteX7" fmla="*/ 492353 w 564166"/>
                <a:gd name="connsiteY7" fmla="*/ 458643 h 458643"/>
                <a:gd name="connsiteX8" fmla="*/ 379004 w 564166"/>
                <a:gd name="connsiteY8" fmla="*/ 361082 h 458643"/>
                <a:gd name="connsiteX9" fmla="*/ 358916 w 564166"/>
                <a:gd name="connsiteY9" fmla="*/ 361082 h 458643"/>
                <a:gd name="connsiteX10" fmla="*/ 354612 w 564166"/>
                <a:gd name="connsiteY10" fmla="*/ 353908 h 458643"/>
                <a:gd name="connsiteX11" fmla="*/ 277051 w 564166"/>
                <a:gd name="connsiteY11" fmla="*/ 307997 h 458643"/>
                <a:gd name="connsiteX12" fmla="*/ 288553 w 564166"/>
                <a:gd name="connsiteY12" fmla="*/ 307997 h 458643"/>
                <a:gd name="connsiteX13" fmla="*/ 324497 w 564166"/>
                <a:gd name="connsiteY13" fmla="*/ 353908 h 458643"/>
                <a:gd name="connsiteX14" fmla="*/ 320183 w 564166"/>
                <a:gd name="connsiteY14" fmla="*/ 361082 h 458643"/>
                <a:gd name="connsiteX15" fmla="*/ 301493 w 564166"/>
                <a:gd name="connsiteY15" fmla="*/ 361082 h 458643"/>
                <a:gd name="connsiteX16" fmla="*/ 301493 w 564166"/>
                <a:gd name="connsiteY16" fmla="*/ 438557 h 458643"/>
                <a:gd name="connsiteX17" fmla="*/ 282802 w 564166"/>
                <a:gd name="connsiteY17" fmla="*/ 458643 h 458643"/>
                <a:gd name="connsiteX18" fmla="*/ 262673 w 564166"/>
                <a:gd name="connsiteY18" fmla="*/ 438557 h 458643"/>
                <a:gd name="connsiteX19" fmla="*/ 262673 w 564166"/>
                <a:gd name="connsiteY19" fmla="*/ 361082 h 458643"/>
                <a:gd name="connsiteX20" fmla="*/ 243982 w 564166"/>
                <a:gd name="connsiteY20" fmla="*/ 361082 h 458643"/>
                <a:gd name="connsiteX21" fmla="*/ 239669 w 564166"/>
                <a:gd name="connsiteY21" fmla="*/ 353908 h 458643"/>
                <a:gd name="connsiteX22" fmla="*/ 162189 w 564166"/>
                <a:gd name="connsiteY22" fmla="*/ 307997 h 458643"/>
                <a:gd name="connsiteX23" fmla="*/ 173671 w 564166"/>
                <a:gd name="connsiteY23" fmla="*/ 307997 h 458643"/>
                <a:gd name="connsiteX24" fmla="*/ 209554 w 564166"/>
                <a:gd name="connsiteY24" fmla="*/ 353908 h 458643"/>
                <a:gd name="connsiteX25" fmla="*/ 205248 w 564166"/>
                <a:gd name="connsiteY25" fmla="*/ 361082 h 458643"/>
                <a:gd name="connsiteX26" fmla="*/ 185154 w 564166"/>
                <a:gd name="connsiteY26" fmla="*/ 361082 h 458643"/>
                <a:gd name="connsiteX27" fmla="*/ 71765 w 564166"/>
                <a:gd name="connsiteY27" fmla="*/ 458643 h 458643"/>
                <a:gd name="connsiteX28" fmla="*/ 53106 w 564166"/>
                <a:gd name="connsiteY28" fmla="*/ 438557 h 458643"/>
                <a:gd name="connsiteX29" fmla="*/ 71765 w 564166"/>
                <a:gd name="connsiteY29" fmla="*/ 419905 h 458643"/>
                <a:gd name="connsiteX30" fmla="*/ 146401 w 564166"/>
                <a:gd name="connsiteY30" fmla="*/ 361082 h 458643"/>
                <a:gd name="connsiteX31" fmla="*/ 129177 w 564166"/>
                <a:gd name="connsiteY31" fmla="*/ 361082 h 458643"/>
                <a:gd name="connsiteX32" fmla="*/ 124871 w 564166"/>
                <a:gd name="connsiteY32" fmla="*/ 353908 h 458643"/>
                <a:gd name="connsiteX33" fmla="*/ 340222 w 564166"/>
                <a:gd name="connsiteY33" fmla="*/ 0 h 458643"/>
                <a:gd name="connsiteX34" fmla="*/ 453630 w 564166"/>
                <a:gd name="connsiteY34" fmla="*/ 118973 h 458643"/>
                <a:gd name="connsiteX35" fmla="*/ 525407 w 564166"/>
                <a:gd name="connsiteY35" fmla="*/ 179176 h 458643"/>
                <a:gd name="connsiteX36" fmla="*/ 564166 w 564166"/>
                <a:gd name="connsiteY36" fmla="*/ 232212 h 458643"/>
                <a:gd name="connsiteX37" fmla="*/ 518229 w 564166"/>
                <a:gd name="connsiteY37" fmla="*/ 286681 h 458643"/>
                <a:gd name="connsiteX38" fmla="*/ 45937 w 564166"/>
                <a:gd name="connsiteY38" fmla="*/ 286681 h 458643"/>
                <a:gd name="connsiteX39" fmla="*/ 0 w 564166"/>
                <a:gd name="connsiteY39" fmla="*/ 232212 h 458643"/>
                <a:gd name="connsiteX40" fmla="*/ 45937 w 564166"/>
                <a:gd name="connsiteY40" fmla="*/ 179176 h 458643"/>
                <a:gd name="connsiteX41" fmla="*/ 111972 w 564166"/>
                <a:gd name="connsiteY41" fmla="*/ 103205 h 458643"/>
                <a:gd name="connsiteX42" fmla="*/ 134941 w 564166"/>
                <a:gd name="connsiteY42" fmla="*/ 107505 h 458643"/>
                <a:gd name="connsiteX43" fmla="*/ 209589 w 564166"/>
                <a:gd name="connsiteY43" fmla="*/ 22934 h 458643"/>
                <a:gd name="connsiteX44" fmla="*/ 256961 w 564166"/>
                <a:gd name="connsiteY44" fmla="*/ 43002 h 458643"/>
                <a:gd name="connsiteX45" fmla="*/ 340222 w 564166"/>
                <a:gd name="connsiteY45" fmla="*/ 0 h 45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64166" h="458643">
                  <a:moveTo>
                    <a:pt x="390482" y="307997"/>
                  </a:moveTo>
                  <a:cubicBezTo>
                    <a:pt x="394786" y="303693"/>
                    <a:pt x="399091" y="303693"/>
                    <a:pt x="403395" y="307997"/>
                  </a:cubicBezTo>
                  <a:lnTo>
                    <a:pt x="439265" y="353908"/>
                  </a:lnTo>
                  <a:cubicBezTo>
                    <a:pt x="442135" y="358212"/>
                    <a:pt x="440700" y="361082"/>
                    <a:pt x="434961" y="361082"/>
                  </a:cubicBezTo>
                  <a:lnTo>
                    <a:pt x="419178" y="361082"/>
                  </a:lnTo>
                  <a:cubicBezTo>
                    <a:pt x="426352" y="394081"/>
                    <a:pt x="456483" y="419905"/>
                    <a:pt x="492353" y="419905"/>
                  </a:cubicBezTo>
                  <a:cubicBezTo>
                    <a:pt x="503831" y="419905"/>
                    <a:pt x="512440" y="428514"/>
                    <a:pt x="512440" y="438557"/>
                  </a:cubicBezTo>
                  <a:cubicBezTo>
                    <a:pt x="512440" y="450035"/>
                    <a:pt x="503831" y="458643"/>
                    <a:pt x="492353" y="458643"/>
                  </a:cubicBezTo>
                  <a:cubicBezTo>
                    <a:pt x="434961" y="458643"/>
                    <a:pt x="387612" y="415601"/>
                    <a:pt x="379004" y="361082"/>
                  </a:cubicBezTo>
                  <a:lnTo>
                    <a:pt x="358916" y="361082"/>
                  </a:lnTo>
                  <a:cubicBezTo>
                    <a:pt x="353177" y="361082"/>
                    <a:pt x="351742" y="358212"/>
                    <a:pt x="354612" y="353908"/>
                  </a:cubicBezTo>
                  <a:close/>
                  <a:moveTo>
                    <a:pt x="277051" y="307997"/>
                  </a:moveTo>
                  <a:cubicBezTo>
                    <a:pt x="279926" y="303693"/>
                    <a:pt x="285677" y="303693"/>
                    <a:pt x="288553" y="307997"/>
                  </a:cubicBezTo>
                  <a:lnTo>
                    <a:pt x="324497" y="353908"/>
                  </a:lnTo>
                  <a:cubicBezTo>
                    <a:pt x="327372" y="358212"/>
                    <a:pt x="325934" y="361082"/>
                    <a:pt x="320183" y="361082"/>
                  </a:cubicBezTo>
                  <a:lnTo>
                    <a:pt x="301493" y="361082"/>
                  </a:lnTo>
                  <a:lnTo>
                    <a:pt x="301493" y="438557"/>
                  </a:lnTo>
                  <a:cubicBezTo>
                    <a:pt x="301493" y="450035"/>
                    <a:pt x="292866" y="458643"/>
                    <a:pt x="282802" y="458643"/>
                  </a:cubicBezTo>
                  <a:cubicBezTo>
                    <a:pt x="271300" y="458643"/>
                    <a:pt x="262673" y="450035"/>
                    <a:pt x="262673" y="438557"/>
                  </a:cubicBezTo>
                  <a:lnTo>
                    <a:pt x="262673" y="361082"/>
                  </a:lnTo>
                  <a:lnTo>
                    <a:pt x="243982" y="361082"/>
                  </a:lnTo>
                  <a:cubicBezTo>
                    <a:pt x="238231" y="361082"/>
                    <a:pt x="236793" y="358212"/>
                    <a:pt x="239669" y="353908"/>
                  </a:cubicBezTo>
                  <a:close/>
                  <a:moveTo>
                    <a:pt x="162189" y="307997"/>
                  </a:moveTo>
                  <a:cubicBezTo>
                    <a:pt x="165059" y="303693"/>
                    <a:pt x="169365" y="303693"/>
                    <a:pt x="173671" y="307997"/>
                  </a:cubicBezTo>
                  <a:lnTo>
                    <a:pt x="209554" y="353908"/>
                  </a:lnTo>
                  <a:cubicBezTo>
                    <a:pt x="212424" y="358212"/>
                    <a:pt x="210989" y="361082"/>
                    <a:pt x="205248" y="361082"/>
                  </a:cubicBezTo>
                  <a:lnTo>
                    <a:pt x="185154" y="361082"/>
                  </a:lnTo>
                  <a:cubicBezTo>
                    <a:pt x="176542" y="415601"/>
                    <a:pt x="129177" y="458643"/>
                    <a:pt x="71765" y="458643"/>
                  </a:cubicBezTo>
                  <a:cubicBezTo>
                    <a:pt x="61718" y="458643"/>
                    <a:pt x="53106" y="450035"/>
                    <a:pt x="53106" y="438557"/>
                  </a:cubicBezTo>
                  <a:cubicBezTo>
                    <a:pt x="53106" y="428514"/>
                    <a:pt x="61718" y="419905"/>
                    <a:pt x="71765" y="419905"/>
                  </a:cubicBezTo>
                  <a:cubicBezTo>
                    <a:pt x="107648" y="419905"/>
                    <a:pt x="137789" y="394081"/>
                    <a:pt x="146401" y="361082"/>
                  </a:cubicBezTo>
                  <a:lnTo>
                    <a:pt x="129177" y="361082"/>
                  </a:lnTo>
                  <a:cubicBezTo>
                    <a:pt x="123436" y="361082"/>
                    <a:pt x="122001" y="358212"/>
                    <a:pt x="124871" y="353908"/>
                  </a:cubicBezTo>
                  <a:close/>
                  <a:moveTo>
                    <a:pt x="340222" y="0"/>
                  </a:moveTo>
                  <a:cubicBezTo>
                    <a:pt x="399079" y="0"/>
                    <a:pt x="447888" y="51603"/>
                    <a:pt x="453630" y="118973"/>
                  </a:cubicBezTo>
                  <a:cubicBezTo>
                    <a:pt x="488083" y="118973"/>
                    <a:pt x="515358" y="144774"/>
                    <a:pt x="525407" y="179176"/>
                  </a:cubicBezTo>
                  <a:cubicBezTo>
                    <a:pt x="546940" y="183476"/>
                    <a:pt x="564166" y="204977"/>
                    <a:pt x="564166" y="232212"/>
                  </a:cubicBezTo>
                  <a:cubicBezTo>
                    <a:pt x="564166" y="262313"/>
                    <a:pt x="544069" y="286681"/>
                    <a:pt x="518229" y="286681"/>
                  </a:cubicBezTo>
                  <a:lnTo>
                    <a:pt x="45937" y="286681"/>
                  </a:lnTo>
                  <a:cubicBezTo>
                    <a:pt x="20097" y="286681"/>
                    <a:pt x="0" y="262313"/>
                    <a:pt x="0" y="232212"/>
                  </a:cubicBezTo>
                  <a:cubicBezTo>
                    <a:pt x="0" y="202110"/>
                    <a:pt x="20097" y="179176"/>
                    <a:pt x="45937" y="179176"/>
                  </a:cubicBezTo>
                  <a:cubicBezTo>
                    <a:pt x="45937" y="136173"/>
                    <a:pt x="76084" y="103205"/>
                    <a:pt x="111972" y="103205"/>
                  </a:cubicBezTo>
                  <a:cubicBezTo>
                    <a:pt x="119150" y="103205"/>
                    <a:pt x="127763" y="104639"/>
                    <a:pt x="134941" y="107505"/>
                  </a:cubicBezTo>
                  <a:cubicBezTo>
                    <a:pt x="134941" y="60203"/>
                    <a:pt x="169394" y="22934"/>
                    <a:pt x="209589" y="22934"/>
                  </a:cubicBezTo>
                  <a:cubicBezTo>
                    <a:pt x="228251" y="22934"/>
                    <a:pt x="244042" y="30102"/>
                    <a:pt x="256961" y="43002"/>
                  </a:cubicBezTo>
                  <a:cubicBezTo>
                    <a:pt x="278494" y="15767"/>
                    <a:pt x="307205" y="0"/>
                    <a:pt x="340222" y="0"/>
                  </a:cubicBezTo>
                  <a:close/>
                </a:path>
              </a:pathLst>
            </a:custGeom>
            <a:solidFill>
              <a:schemeClr val="accent1"/>
            </a:solidFill>
            <a:ln w="3175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183" name="文本框 182"/>
            <p:cNvSpPr txBox="1"/>
            <p:nvPr/>
          </p:nvSpPr>
          <p:spPr>
            <a:xfrm>
              <a:off x="3477306" y="2311627"/>
              <a:ext cx="3359579" cy="1082346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indent="0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altLang="zh-CN" sz="1600" b="1" dirty="0"/>
                <a:t>深度优先</a:t>
              </a:r>
              <a:r>
                <a:rPr lang="zh-CN" altLang="en-US" sz="1600" b="1" dirty="0"/>
                <a:t>搜索步骤</a:t>
              </a:r>
              <a:r>
                <a:rPr lang="en-US" altLang="zh-CN" sz="1600" dirty="0"/>
                <a:t>：</a:t>
              </a:r>
              <a:endParaRPr lang="en-US" altLang="zh-CN" sz="1600" dirty="0"/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访问顶点v；</a:t>
              </a:r>
              <a:endParaRPr lang="en-US" altLang="zh-CN" sz="1600" dirty="0"/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依次从v的未被访问的</a:t>
              </a:r>
              <a:r>
                <a:rPr lang="zh-CN" altLang="en-US" sz="1600" dirty="0"/>
                <a:t>一个</a:t>
              </a:r>
              <a:r>
                <a:rPr lang="en-US" altLang="zh-CN" sz="1600" dirty="0"/>
                <a:t>邻接点出发，进行深度优先遍历；直至和v相通的顶点都被访问；</a:t>
              </a:r>
              <a:endParaRPr lang="en-US" altLang="zh-CN" sz="1600" dirty="0"/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当探索到某一步时，发现原先选择并不优或达不到目标，就退回到上一步</a:t>
              </a:r>
              <a:endParaRPr lang="en-US" altLang="zh-CN" sz="1600" dirty="0"/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endParaRPr lang="en-US" altLang="zh-CN" sz="1600" dirty="0"/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4600292" y="3991864"/>
            <a:ext cx="6957774" cy="1885628"/>
            <a:chOff x="2916156" y="3764445"/>
            <a:chExt cx="3965028" cy="1074563"/>
          </a:xfrm>
        </p:grpSpPr>
        <p:grpSp>
          <p:nvGrpSpPr>
            <p:cNvPr id="177" name="组合 176"/>
            <p:cNvGrpSpPr/>
            <p:nvPr/>
          </p:nvGrpSpPr>
          <p:grpSpPr>
            <a:xfrm>
              <a:off x="3482273" y="3764445"/>
              <a:ext cx="3398911" cy="1074563"/>
              <a:chOff x="3482273" y="3700869"/>
              <a:chExt cx="3398911" cy="1074563"/>
            </a:xfrm>
          </p:grpSpPr>
          <p:sp>
            <p:nvSpPr>
              <p:cNvPr id="179" name="文本框 178"/>
              <p:cNvSpPr txBox="1"/>
              <p:nvPr/>
            </p:nvSpPr>
            <p:spPr>
              <a:xfrm>
                <a:off x="3516288" y="3976110"/>
                <a:ext cx="3364896" cy="79932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可行性剪枝</a:t>
                </a:r>
                <a:r>
                  <a:rPr lang="zh-CN" altLang="en-US" sz="1600" dirty="0"/>
                  <a:t>（</a:t>
                </a:r>
                <a:r>
                  <a:rPr lang="en-US" altLang="zh-CN" sz="1600" dirty="0"/>
                  <a:t>√</a:t>
                </a:r>
                <a:r>
                  <a:rPr lang="zh-CN" altLang="en-US" sz="1600" dirty="0"/>
                  <a:t>）</a:t>
                </a:r>
                <a:endParaRPr lang="en-US" altLang="zh-CN" sz="1600" dirty="0"/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最优性剪枝</a:t>
                </a:r>
                <a:r>
                  <a:rPr lang="zh-CN" altLang="en-US" sz="1600" dirty="0"/>
                  <a:t>（</a:t>
                </a:r>
                <a:r>
                  <a:rPr lang="en-US" altLang="zh-CN" sz="1600" dirty="0"/>
                  <a:t>√</a:t>
                </a:r>
                <a:r>
                  <a:rPr lang="zh-CN" altLang="en-US" sz="1600" dirty="0"/>
                  <a:t>）</a:t>
                </a:r>
                <a:endParaRPr lang="en-US" altLang="zh-CN" sz="1600" dirty="0"/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重复性剪枝</a:t>
                </a:r>
                <a:endParaRPr lang="en-US" altLang="zh-CN" sz="1600" dirty="0"/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奇偶性剪枝</a:t>
                </a:r>
                <a:endParaRPr lang="en-US" altLang="zh-CN" sz="1600" dirty="0"/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优化搜索顺序</a:t>
                </a:r>
                <a:r>
                  <a:rPr lang="zh-CN" altLang="en-US" sz="1600" dirty="0"/>
                  <a:t>（</a:t>
                </a:r>
                <a:r>
                  <a:rPr lang="en-US" altLang="zh-CN" sz="1600" dirty="0"/>
                  <a:t>√</a:t>
                </a:r>
                <a:r>
                  <a:rPr lang="zh-CN" altLang="en-US" sz="1600" dirty="0"/>
                  <a:t>）</a:t>
                </a:r>
                <a:endParaRPr lang="en-US" altLang="zh-CN" sz="1600" dirty="0"/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……</a:t>
                </a:r>
                <a:endParaRPr lang="en-US" altLang="zh-CN" sz="1600" dirty="0"/>
              </a:p>
            </p:txBody>
          </p:sp>
          <p:sp>
            <p:nvSpPr>
              <p:cNvPr id="180" name="矩形 179"/>
              <p:cNvSpPr/>
              <p:nvPr/>
            </p:nvSpPr>
            <p:spPr>
              <a:xfrm>
                <a:off x="3482273" y="3700869"/>
                <a:ext cx="3365007" cy="32278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sz="1600" b="1" dirty="0"/>
                  <a:t>剪枝策略</a:t>
                </a:r>
                <a:endParaRPr lang="zh-CN" sz="1600" b="1" dirty="0"/>
              </a:p>
            </p:txBody>
          </p:sp>
        </p:grpSp>
        <p:sp>
          <p:nvSpPr>
            <p:cNvPr id="178" name="任意多边形: 形状 177"/>
            <p:cNvSpPr/>
            <p:nvPr/>
          </p:nvSpPr>
          <p:spPr>
            <a:xfrm>
              <a:off x="2916156" y="3879958"/>
              <a:ext cx="399186" cy="351384"/>
            </a:xfrm>
            <a:custGeom>
              <a:avLst/>
              <a:gdLst>
                <a:gd name="connsiteX0" fmla="*/ 18335 w 604256"/>
                <a:gd name="connsiteY0" fmla="*/ 334272 h 531895"/>
                <a:gd name="connsiteX1" fmla="*/ 37988 w 604256"/>
                <a:gd name="connsiteY1" fmla="*/ 336249 h 531895"/>
                <a:gd name="connsiteX2" fmla="*/ 302130 w 604256"/>
                <a:gd name="connsiteY2" fmla="*/ 476833 h 531895"/>
                <a:gd name="connsiteX3" fmla="*/ 566126 w 604256"/>
                <a:gd name="connsiteY3" fmla="*/ 336249 h 531895"/>
                <a:gd name="connsiteX4" fmla="*/ 601178 w 604256"/>
                <a:gd name="connsiteY4" fmla="*/ 346793 h 531895"/>
                <a:gd name="connsiteX5" fmla="*/ 590619 w 604256"/>
                <a:gd name="connsiteY5" fmla="*/ 381793 h 531895"/>
                <a:gd name="connsiteX6" fmla="*/ 314303 w 604256"/>
                <a:gd name="connsiteY6" fmla="*/ 528820 h 531895"/>
                <a:gd name="connsiteX7" fmla="*/ 302130 w 604256"/>
                <a:gd name="connsiteY7" fmla="*/ 531895 h 531895"/>
                <a:gd name="connsiteX8" fmla="*/ 289957 w 604256"/>
                <a:gd name="connsiteY8" fmla="*/ 528820 h 531895"/>
                <a:gd name="connsiteX9" fmla="*/ 13641 w 604256"/>
                <a:gd name="connsiteY9" fmla="*/ 381793 h 531895"/>
                <a:gd name="connsiteX10" fmla="*/ 3082 w 604256"/>
                <a:gd name="connsiteY10" fmla="*/ 346793 h 531895"/>
                <a:gd name="connsiteX11" fmla="*/ 18335 w 604256"/>
                <a:gd name="connsiteY11" fmla="*/ 334272 h 531895"/>
                <a:gd name="connsiteX12" fmla="*/ 18335 w 604256"/>
                <a:gd name="connsiteY12" fmla="*/ 233364 h 531895"/>
                <a:gd name="connsiteX13" fmla="*/ 37988 w 604256"/>
                <a:gd name="connsiteY13" fmla="*/ 235341 h 531895"/>
                <a:gd name="connsiteX14" fmla="*/ 302130 w 604256"/>
                <a:gd name="connsiteY14" fmla="*/ 375925 h 531895"/>
                <a:gd name="connsiteX15" fmla="*/ 566126 w 604256"/>
                <a:gd name="connsiteY15" fmla="*/ 235341 h 531895"/>
                <a:gd name="connsiteX16" fmla="*/ 601178 w 604256"/>
                <a:gd name="connsiteY16" fmla="*/ 245885 h 531895"/>
                <a:gd name="connsiteX17" fmla="*/ 590619 w 604256"/>
                <a:gd name="connsiteY17" fmla="*/ 280885 h 531895"/>
                <a:gd name="connsiteX18" fmla="*/ 314303 w 604256"/>
                <a:gd name="connsiteY18" fmla="*/ 428058 h 531895"/>
                <a:gd name="connsiteX19" fmla="*/ 302130 w 604256"/>
                <a:gd name="connsiteY19" fmla="*/ 430987 h 531895"/>
                <a:gd name="connsiteX20" fmla="*/ 289957 w 604256"/>
                <a:gd name="connsiteY20" fmla="*/ 428058 h 531895"/>
                <a:gd name="connsiteX21" fmla="*/ 13641 w 604256"/>
                <a:gd name="connsiteY21" fmla="*/ 280885 h 531895"/>
                <a:gd name="connsiteX22" fmla="*/ 3082 w 604256"/>
                <a:gd name="connsiteY22" fmla="*/ 245885 h 531895"/>
                <a:gd name="connsiteX23" fmla="*/ 18335 w 604256"/>
                <a:gd name="connsiteY23" fmla="*/ 233364 h 531895"/>
                <a:gd name="connsiteX24" fmla="*/ 291571 w 604256"/>
                <a:gd name="connsiteY24" fmla="*/ 2196 h 531895"/>
                <a:gd name="connsiteX25" fmla="*/ 312689 w 604256"/>
                <a:gd name="connsiteY25" fmla="*/ 2196 h 531895"/>
                <a:gd name="connsiteX26" fmla="*/ 588846 w 604256"/>
                <a:gd name="connsiteY26" fmla="*/ 125214 h 531895"/>
                <a:gd name="connsiteX27" fmla="*/ 604245 w 604256"/>
                <a:gd name="connsiteY27" fmla="*/ 147914 h 531895"/>
                <a:gd name="connsiteX28" fmla="*/ 590605 w 604256"/>
                <a:gd name="connsiteY28" fmla="*/ 171639 h 531895"/>
                <a:gd name="connsiteX29" fmla="*/ 314303 w 604256"/>
                <a:gd name="connsiteY29" fmla="*/ 318676 h 531895"/>
                <a:gd name="connsiteX30" fmla="*/ 302130 w 604256"/>
                <a:gd name="connsiteY30" fmla="*/ 321751 h 531895"/>
                <a:gd name="connsiteX31" fmla="*/ 289957 w 604256"/>
                <a:gd name="connsiteY31" fmla="*/ 318676 h 531895"/>
                <a:gd name="connsiteX32" fmla="*/ 13654 w 604256"/>
                <a:gd name="connsiteY32" fmla="*/ 171639 h 531895"/>
                <a:gd name="connsiteX33" fmla="*/ 15 w 604256"/>
                <a:gd name="connsiteY33" fmla="*/ 147914 h 531895"/>
                <a:gd name="connsiteX34" fmla="*/ 15414 w 604256"/>
                <a:gd name="connsiteY34" fmla="*/ 125214 h 53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04256" h="531895">
                  <a:moveTo>
                    <a:pt x="18335" y="334272"/>
                  </a:moveTo>
                  <a:cubicBezTo>
                    <a:pt x="24642" y="332369"/>
                    <a:pt x="31682" y="332881"/>
                    <a:pt x="37988" y="336249"/>
                  </a:cubicBezTo>
                  <a:lnTo>
                    <a:pt x="302130" y="476833"/>
                  </a:lnTo>
                  <a:lnTo>
                    <a:pt x="566126" y="336249"/>
                  </a:lnTo>
                  <a:cubicBezTo>
                    <a:pt x="578739" y="329513"/>
                    <a:pt x="594432" y="334199"/>
                    <a:pt x="601178" y="346793"/>
                  </a:cubicBezTo>
                  <a:cubicBezTo>
                    <a:pt x="607925" y="359387"/>
                    <a:pt x="603085" y="375056"/>
                    <a:pt x="590619" y="381793"/>
                  </a:cubicBezTo>
                  <a:lnTo>
                    <a:pt x="314303" y="528820"/>
                  </a:lnTo>
                  <a:cubicBezTo>
                    <a:pt x="310490" y="530870"/>
                    <a:pt x="306383" y="531895"/>
                    <a:pt x="302130" y="531895"/>
                  </a:cubicBezTo>
                  <a:cubicBezTo>
                    <a:pt x="297877" y="531895"/>
                    <a:pt x="293770" y="530870"/>
                    <a:pt x="289957" y="528820"/>
                  </a:cubicBezTo>
                  <a:lnTo>
                    <a:pt x="13641" y="381793"/>
                  </a:lnTo>
                  <a:cubicBezTo>
                    <a:pt x="1028" y="375056"/>
                    <a:pt x="-3665" y="359387"/>
                    <a:pt x="3082" y="346793"/>
                  </a:cubicBezTo>
                  <a:cubicBezTo>
                    <a:pt x="6455" y="340496"/>
                    <a:pt x="12028" y="336176"/>
                    <a:pt x="18335" y="334272"/>
                  </a:cubicBezTo>
                  <a:close/>
                  <a:moveTo>
                    <a:pt x="18335" y="233364"/>
                  </a:moveTo>
                  <a:cubicBezTo>
                    <a:pt x="24642" y="231461"/>
                    <a:pt x="31682" y="231973"/>
                    <a:pt x="37988" y="235341"/>
                  </a:cubicBezTo>
                  <a:lnTo>
                    <a:pt x="302130" y="375925"/>
                  </a:lnTo>
                  <a:lnTo>
                    <a:pt x="566126" y="235341"/>
                  </a:lnTo>
                  <a:cubicBezTo>
                    <a:pt x="578739" y="228605"/>
                    <a:pt x="594432" y="233291"/>
                    <a:pt x="601178" y="245885"/>
                  </a:cubicBezTo>
                  <a:cubicBezTo>
                    <a:pt x="607925" y="258479"/>
                    <a:pt x="603085" y="274148"/>
                    <a:pt x="590619" y="280885"/>
                  </a:cubicBezTo>
                  <a:lnTo>
                    <a:pt x="314303" y="428058"/>
                  </a:lnTo>
                  <a:cubicBezTo>
                    <a:pt x="310490" y="430108"/>
                    <a:pt x="306383" y="430987"/>
                    <a:pt x="302130" y="430987"/>
                  </a:cubicBezTo>
                  <a:cubicBezTo>
                    <a:pt x="297877" y="430987"/>
                    <a:pt x="293770" y="430108"/>
                    <a:pt x="289957" y="428058"/>
                  </a:cubicBezTo>
                  <a:lnTo>
                    <a:pt x="13641" y="280885"/>
                  </a:lnTo>
                  <a:cubicBezTo>
                    <a:pt x="1028" y="274148"/>
                    <a:pt x="-3665" y="258479"/>
                    <a:pt x="3082" y="245885"/>
                  </a:cubicBezTo>
                  <a:cubicBezTo>
                    <a:pt x="6455" y="239588"/>
                    <a:pt x="12028" y="235268"/>
                    <a:pt x="18335" y="233364"/>
                  </a:cubicBezTo>
                  <a:close/>
                  <a:moveTo>
                    <a:pt x="291571" y="2196"/>
                  </a:moveTo>
                  <a:cubicBezTo>
                    <a:pt x="298317" y="-733"/>
                    <a:pt x="305943" y="-733"/>
                    <a:pt x="312689" y="2196"/>
                  </a:cubicBezTo>
                  <a:lnTo>
                    <a:pt x="588846" y="125214"/>
                  </a:lnTo>
                  <a:cubicBezTo>
                    <a:pt x="597938" y="129315"/>
                    <a:pt x="603805" y="138102"/>
                    <a:pt x="604245" y="147914"/>
                  </a:cubicBezTo>
                  <a:cubicBezTo>
                    <a:pt x="604538" y="157726"/>
                    <a:pt x="599258" y="166953"/>
                    <a:pt x="590605" y="171639"/>
                  </a:cubicBezTo>
                  <a:lnTo>
                    <a:pt x="314303" y="318676"/>
                  </a:lnTo>
                  <a:cubicBezTo>
                    <a:pt x="310489" y="320726"/>
                    <a:pt x="306383" y="321751"/>
                    <a:pt x="302130" y="321751"/>
                  </a:cubicBezTo>
                  <a:cubicBezTo>
                    <a:pt x="297877" y="321751"/>
                    <a:pt x="293771" y="320726"/>
                    <a:pt x="289957" y="318676"/>
                  </a:cubicBezTo>
                  <a:lnTo>
                    <a:pt x="13654" y="171639"/>
                  </a:lnTo>
                  <a:cubicBezTo>
                    <a:pt x="5002" y="166953"/>
                    <a:pt x="-278" y="157726"/>
                    <a:pt x="15" y="147914"/>
                  </a:cubicBezTo>
                  <a:cubicBezTo>
                    <a:pt x="309" y="138102"/>
                    <a:pt x="6322" y="129315"/>
                    <a:pt x="15414" y="12521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175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 bwMode="auto">
          <a:xfrm>
            <a:off x="673100" y="1520190"/>
            <a:ext cx="1287780" cy="678180"/>
          </a:xfrm>
          <a:prstGeom prst="rect">
            <a:avLst/>
          </a:prstGeom>
          <a:noFill/>
          <a:ln w="222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>
                <a:solidFill>
                  <a:schemeClr val="dk1"/>
                </a:solidFill>
              </a:rPr>
              <a:t>DFS</a:t>
            </a:r>
            <a:endParaRPr lang="en-US" altLang="zh-CN" sz="2000">
              <a:solidFill>
                <a:schemeClr val="dk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altLang="zh-CN" dirty="0" err="1"/>
              <a:t>OfficePLUS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>
                <a:sym typeface="+mn-ea"/>
              </a:rPr>
              <a:t>算法具体实现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69185" y="1902460"/>
            <a:ext cx="5735320" cy="33959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 bwMode="auto">
          <a:xfrm>
            <a:off x="673100" y="1520190"/>
            <a:ext cx="1518285" cy="678180"/>
          </a:xfrm>
          <a:prstGeom prst="rect">
            <a:avLst/>
          </a:prstGeom>
          <a:noFill/>
          <a:ln w="222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>
                <a:solidFill>
                  <a:schemeClr val="dk1"/>
                </a:solidFill>
              </a:rPr>
              <a:t>最优</a:t>
            </a:r>
            <a:r>
              <a:rPr lang="en-US" altLang="zh-CN" sz="2000">
                <a:solidFill>
                  <a:schemeClr val="dk1"/>
                </a:solidFill>
              </a:rPr>
              <a:t>性</a:t>
            </a:r>
            <a:r>
              <a:rPr lang="zh-CN" altLang="en-US" sz="2000">
                <a:solidFill>
                  <a:schemeClr val="dk1"/>
                </a:solidFill>
              </a:rPr>
              <a:t>剪枝</a:t>
            </a:r>
            <a:endParaRPr lang="zh-CN" altLang="en-US" sz="2000">
              <a:solidFill>
                <a:schemeClr val="dk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altLang="zh-CN" dirty="0" err="1"/>
              <a:t>OfficePLUS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>
                <a:sym typeface="+mn-ea"/>
              </a:rPr>
              <a:t>算法具体实现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56510" y="1907540"/>
            <a:ext cx="8190230" cy="19043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56510" y="4248150"/>
            <a:ext cx="7407910" cy="10471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 bwMode="auto">
          <a:xfrm>
            <a:off x="673100" y="1520190"/>
            <a:ext cx="1518285" cy="678180"/>
          </a:xfrm>
          <a:prstGeom prst="rect">
            <a:avLst/>
          </a:prstGeom>
          <a:noFill/>
          <a:ln w="222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>
                <a:solidFill>
                  <a:schemeClr val="dk1"/>
                </a:solidFill>
              </a:rPr>
              <a:t>可行</a:t>
            </a:r>
            <a:r>
              <a:rPr lang="en-US" altLang="zh-CN" sz="2000">
                <a:solidFill>
                  <a:schemeClr val="dk1"/>
                </a:solidFill>
              </a:rPr>
              <a:t>性</a:t>
            </a:r>
            <a:r>
              <a:rPr lang="zh-CN" altLang="en-US" sz="2000">
                <a:solidFill>
                  <a:schemeClr val="dk1"/>
                </a:solidFill>
              </a:rPr>
              <a:t>剪枝</a:t>
            </a:r>
            <a:endParaRPr lang="zh-CN" altLang="en-US" sz="2000">
              <a:solidFill>
                <a:schemeClr val="dk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altLang="zh-CN" dirty="0" err="1"/>
              <a:t>OfficePLUS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>
                <a:sym typeface="+mn-ea"/>
              </a:rPr>
              <a:t>算法具体实现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89810" y="2360930"/>
            <a:ext cx="8921115" cy="18878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 bwMode="auto">
          <a:xfrm>
            <a:off x="673100" y="1520190"/>
            <a:ext cx="1784985" cy="678180"/>
          </a:xfrm>
          <a:prstGeom prst="rect">
            <a:avLst/>
          </a:prstGeom>
          <a:noFill/>
          <a:ln w="222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sym typeface="+mn-ea"/>
              </a:rPr>
              <a:t>优化搜索顺序</a:t>
            </a:r>
            <a:endParaRPr lang="zh-CN" altLang="en-US" sz="2000">
              <a:solidFill>
                <a:schemeClr val="dk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altLang="zh-CN" dirty="0" err="1"/>
              <a:t>OfficePLUS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>
                <a:sym typeface="+mn-ea"/>
              </a:rPr>
              <a:t>算法具体实现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41905" y="2762885"/>
            <a:ext cx="8103870" cy="26098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07640" y="1572895"/>
            <a:ext cx="72993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value[</a:t>
            </a:r>
            <a:r>
              <a:rPr lang="en-US" altLang="zh-CN"/>
              <a:t> </a:t>
            </a:r>
            <a:r>
              <a:rPr lang="zh-CN" altLang="en-US"/>
              <a:t>i</a:t>
            </a:r>
            <a:r>
              <a:rPr lang="en-US" altLang="zh-CN"/>
              <a:t> </a:t>
            </a:r>
            <a:r>
              <a:rPr lang="zh-CN" altLang="en-US"/>
              <a:t>]</a:t>
            </a:r>
            <a:r>
              <a:rPr lang="en-US" altLang="zh-CN"/>
              <a:t> </a:t>
            </a:r>
            <a:r>
              <a:rPr lang="zh-CN" altLang="en-US"/>
              <a:t>为</a:t>
            </a:r>
            <a:r>
              <a:rPr lang="zh-CN" altLang="en-US">
                <a:sym typeface="+mn-ea"/>
              </a:rPr>
              <a:t>输入的第</a:t>
            </a:r>
            <a:r>
              <a:rPr lang="en-US" altLang="zh-CN">
                <a:sym typeface="+mn-ea"/>
              </a:rPr>
              <a:t> i </a:t>
            </a:r>
            <a:r>
              <a:rPr lang="zh-CN" altLang="en-US">
                <a:sym typeface="+mn-ea"/>
              </a:rPr>
              <a:t>个字符串与目标字符串的</a:t>
            </a:r>
            <a:r>
              <a:rPr lang="zh-CN" altLang="en-US" b="1">
                <a:sym typeface="+mn-ea"/>
              </a:rPr>
              <a:t>重叠程度</a:t>
            </a:r>
            <a:endParaRPr lang="zh-CN" altLang="en-US" b="1">
              <a:sym typeface="+mn-ea"/>
            </a:endParaRPr>
          </a:p>
          <a:p>
            <a:r>
              <a:rPr lang="zh-CN" altLang="en-US"/>
              <a:t>定义为输入的第</a:t>
            </a:r>
            <a:r>
              <a:rPr lang="en-US" altLang="zh-CN"/>
              <a:t> i </a:t>
            </a:r>
            <a:r>
              <a:rPr lang="zh-CN" altLang="en-US"/>
              <a:t>个字符串中含有与目标字符串相同的字符个数的</a:t>
            </a:r>
            <a:r>
              <a:rPr lang="en-US" altLang="zh-CN" b="1"/>
              <a:t>n</a:t>
            </a:r>
            <a:r>
              <a:rPr lang="zh-CN" altLang="en-US" b="1"/>
              <a:t>次方</a:t>
            </a:r>
            <a:r>
              <a:rPr lang="zh-CN" altLang="en-US"/>
              <a:t>除以该字符串的</a:t>
            </a:r>
            <a:r>
              <a:rPr lang="zh-CN" altLang="en-US" b="1"/>
              <a:t>长度</a:t>
            </a:r>
            <a:r>
              <a:rPr lang="en-US" altLang="zh-CN" b="1"/>
              <a:t>(n</a:t>
            </a:r>
            <a:r>
              <a:rPr lang="zh-CN" altLang="en-US" b="1"/>
              <a:t>为输入字符串的个数</a:t>
            </a:r>
            <a:r>
              <a:rPr lang="en-US" altLang="zh-CN" b="1"/>
              <a:t>/10)</a:t>
            </a:r>
            <a:endParaRPr lang="en-US" altLang="zh-CN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 bwMode="auto">
          <a:xfrm>
            <a:off x="673100" y="1520190"/>
            <a:ext cx="1784985" cy="678180"/>
          </a:xfrm>
          <a:prstGeom prst="rect">
            <a:avLst/>
          </a:prstGeom>
          <a:noFill/>
          <a:ln w="222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dk1"/>
                </a:solidFill>
                <a:sym typeface="+mn-ea"/>
              </a:rPr>
              <a:t>生成随机样例</a:t>
            </a:r>
            <a:endParaRPr lang="zh-CN" altLang="en-US" sz="2000" dirty="0">
              <a:solidFill>
                <a:schemeClr val="dk1"/>
              </a:solidFill>
              <a:sym typeface="+mn-e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altLang="zh-CN" dirty="0" err="1"/>
              <a:t>OfficePLUS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>
                <a:sym typeface="+mn-ea"/>
              </a:rPr>
              <a:t>算法具体实现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69540" y="1333500"/>
            <a:ext cx="8107680" cy="49072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138*35"/>
  <p:tag name="TABLE_ENDDRAG_RECT" val="286*225*138*35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ISLIDE.TEMPLATE" val="8d5214eb-0aad-457d-908b-c8af6c6b07a9"/>
  <p:tag name="KSO_WPP_MARK_KEY" val="4a5594d7-41e4-40dd-8a37-f7f68c6673a5"/>
  <p:tag name="COMMONDATA" val="eyJoZGlkIjoiMzAxYWIyYjVkNzEyZGYwMTI0OTcxOGZlZjI1YjhhNjg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毕业主题1">
  <a:themeElements>
    <a:clrScheme name="自定义 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6A1C6"/>
      </a:accent1>
      <a:accent2>
        <a:srgbClr val="EE3C30"/>
      </a:accent2>
      <a:accent3>
        <a:srgbClr val="9BBB59"/>
      </a:accent3>
      <a:accent4>
        <a:srgbClr val="F39C12"/>
      </a:accent4>
      <a:accent5>
        <a:srgbClr val="C0392B"/>
      </a:accent5>
      <a:accent6>
        <a:srgbClr val="2C3F50"/>
      </a:accent6>
      <a:hlink>
        <a:srgbClr val="0563C1"/>
      </a:hlink>
      <a:folHlink>
        <a:srgbClr val="954F72"/>
      </a:folHlink>
    </a:clrScheme>
    <a:fontScheme name="1wdeeduf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item1.xml>��< ? x m l   v e r s i o n = " 1 . 0 " ? > < c t : c o n t e n t T y p e S c h e m a   c t : _ = " "   m a : _ = " "   m a : c o n t e n t T y p e N a m e = " D o c u m e n t "   m a : c o n t e n t T y p e I D = " 0 x 0 1 0 1 0 0 D 1 4 4 3 A 8 E F 6 2 D E 4 4 4 B 1 F F 0 7 9 1 7 E 2 2 E F 7 2 "   m a : c o n t e n t T y p e V e r s i o n = " 1 5 "   m a : c o n t e n t T y p e D e s c r i p t i o n = " C r e a t e   a   n e w   d o c u m e n t . "   m a : c o n t e n t T y p e S c o p e = " "   m a : v e r s i o n I D = " 9 3 a 0 1 2 c 9 a 8 1 0 2 7 3 3 5 4 2 4 b a 9 f 7 b 4 8 5 8 d e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9 a 7 0 9 e c 7 2 f 4 f c d 1 8 5 1 5 a 2 4 8 f 3 6 7 6 9 7 5 1 "   n s 2 : _ = " "   n s 3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2 = " 0 a 5 c 0 d e a - e 5 d 7 - 4 2 2 8 - 9 2 5 6 - 3 7 9 3 b b 4 2 f a a 5 "   x m l n s : n s 3 = " 9 7 9 3 4 b 4 b - e b a 6 - 4 8 6 d - b f c 1 - 4 b 8 e 3 f e 3 9 0 9 2 " >  
 < x s d : i m p o r t   n a m e s p a c e = " 0 a 5 c 0 d e a - e 5 d 7 - 4 2 2 8 - 9 2 5 6 - 3 7 9 3 b b 4 2 f a a 5 " / >  
 < x s d : i m p o r t   n a m e s p a c e = " 9 7 9 3 4 b 4 b - e b a 6 - 4 8 6 d - b f c 1 - 4 b 8 e 3 f e 3 9 0 9 2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2 : O n e N o t e F l u i d _ F i l e O r d e r "   m i n O c c u r s = " 0 " / >  
 < x s d : e l e m e n t   r e f = " n s 2 : M e d i a S e r v i c e M e t a d a t a "   m i n O c c u r s = " 0 " / >  
 < x s d : e l e m e n t   r e f = " n s 2 : M e d i a S e r v i c e F a s t M e t a d a t a "   m i n O c c u r s = " 0 " / >  
 < x s d : e l e m e n t   r e f = " n s 2 : M e d i a S e r v i c e D a t e T a k e n "   m i n O c c u r s = " 0 " / >  
 < x s d : e l e m e n t   r e f = " n s 2 : M e d i a L e n g t h I n S e c o n d s "   m i n O c c u r s = " 0 " / >  
 < x s d : e l e m e n t   r e f = " n s 3 : S h a r e d W i t h U s e r s "   m i n O c c u r s = " 0 " / >  
 < x s d : e l e m e n t   r e f = " n s 3 : S h a r e d W i t h D e t a i l s "   m i n O c c u r s = " 0 " / >  
 < x s d : e l e m e n t   r e f = " n s 2 : M e d i a S e r v i c e A u t o K e y P o i n t s "   m i n O c c u r s = " 0 " / >  
 < x s d : e l e m e n t   r e f = " n s 2 : M e d i a S e r v i c e K e y P o i n t s "   m i n O c c u r s = " 0 " / >  
 < x s d : e l e m e n t   r e f = " n s 2 : l c f 7 6 f 1 5 5 c e d 4 d d c b 4 0 9 7 1 3 4 f f 3 c 3 3 2 f "   m i n O c c u r s = " 0 " / >  
 < x s d : e l e m e n t   r e f = " n s 3 : T a x C a t c h A l l "   m i n O c c u r s = " 0 " / >  
 < x s d : e l e m e n t   r e f = " n s 2 : M e d i a S e r v i c e O C R "   m i n O c c u r s = " 0 " / >  
 < x s d : e l e m e n t   r e f = " n s 2 : M e d i a S e r v i c e G e n e r a t i o n T i m e "   m i n O c c u r s = " 0 " / >  
 < x s d : e l e m e n t   r e f = " n s 2 : M e d i a S e r v i c e E v e n t H a s h C o d e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0 a 5 c 0 d e a - e 5 d 7 - 4 2 2 8 - 9 2 5 6 - 3 7 9 3 b b 4 2 f a a 5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O n e N o t e F l u i d _ F i l e O r d e r "   m a : i n d e x = " 8 "   n i l l a b l e = " t r u e "   m a : d i s p l a y N a m e = " O n e N o t e F l u i d _ F i l e O r d e r "   m a : i n t e r n a l N a m e = " O n e N o t e F l u i d _ F i l e O r d e r " >  
 < x s d : s i m p l e T y p e >  
 < x s d : r e s t r i c t i o n   b a s e = " d m s : T e x t " >  
 < x s d : m a x L e n g t h   v a l u e = " 2 5 5 " / >  
 < / x s d : r e s t r i c t i o n >  
 < / x s d : s i m p l e T y p e >  
 < / x s d : e l e m e n t >  
 < x s d : e l e m e n t   n a m e = " M e d i a S e r v i c e M e t a d a t a "   m a : i n d e x = " 9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1 0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D a t e T a k e n "   m a : i n d e x = " 1 1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x s d : e l e m e n t   n a m e = " M e d i a L e n g t h I n S e c o n d s "   m a : i n d e x = " 1 2 "   n i l l a b l e = " t r u e "   m a : d i s p l a y N a m e = " M e d i a L e n g t h I n S e c o n d s "   m a : h i d d e n = " t r u e "   m a : i n t e r n a l N a m e = " M e d i a L e n g t h I n S e c o n d s "   m a : r e a d O n l y = " t r u e " >  
 < x s d : s i m p l e T y p e >  
 < x s d : r e s t r i c t i o n   b a s e = " d m s : U n k n o w n " / >  
 < / x s d : s i m p l e T y p e >  
 < / x s d : e l e m e n t >  
 < x s d : e l e m e n t   n a m e = " M e d i a S e r v i c e A u t o K e y P o i n t s "   m a : i n d e x = " 1 5 "   n i l l a b l e = " t r u e "   m a : d i s p l a y N a m e = " M e d i a S e r v i c e A u t o K e y P o i n t s "   m a : h i d d e n = " t r u e "   m a : i n t e r n a l N a m e = " M e d i a S e r v i c e A u t o K e y P o i n t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K e y P o i n t s "   m a : i n d e x = " 1 6 "   n i l l a b l e = " t r u e "   m a : d i s p l a y N a m e = " K e y P o i n t s "   m a : i n t e r n a l N a m e = " M e d i a S e r v i c e K e y P o i n t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l c f 7 6 f 1 5 5 c e d 4 d d c b 4 0 9 7 1 3 4 f f 3 c 3 3 2 f "   m a : i n d e x = " 1 8 "   n i l l a b l e = " t r u e "   m a : t a x o n o m y = " t r u e "   m a : i n t e r n a l N a m e = " l c f 7 6 f 1 5 5 c e d 4 d d c b 4 0 9 7 1 3 4 f f 3 c 3 3 2 f "   m a : t a x o n o m y F i e l d N a m e = " M e d i a S e r v i c e I m a g e T a g s "   m a : d i s p l a y N a m e = " I m a g e   T a g s "   m a : r e a d O n l y = " f a l s e "   m a : f i e l d I d = " { 5 c f 7 6 f 1 5 - 5 c e d - 4 d d c - b 4 0 9 - 7 1 3 4 f f 3 c 3 3 2 f } "   m a : t a x o n o m y M u l t i = " t r u e "   m a : s s p I d = " e 3 8 5 f b 4 0 - 5 2 d 4 - 4 f a e - 9 c 5 b - 3 e 8 f f 8 a 5 8 7 8 e "   m a : t e r m S e t I d = " 0 9 8 1 4 c d 3 - 5 6 8 e - f e 9 0 - 9 8 1 4 - 8 d 6 2 1 f f 8 f b 8 4 "   m a : a n c h o r I d = " f b a 5 4 f b 3 - c 3 e 1 - f e 8 1 - a 7 7 6 - c a 4 b 6 9 1 4 8 c 4 d "   m a : o p e n = " t r u e "   m a : i s K e y w o r d = " f a l s e " >  
 < x s d : c o m p l e x T y p e >  
 < x s d : s e q u e n c e >  
 < x s d : e l e m e n t   r e f = " p c : T e r m s "   m i n O c c u r s = " 0 "   m a x O c c u r s = " 1 " > < / x s d : e l e m e n t >  
 < / x s d : s e q u e n c e >  
 < / x s d : c o m p l e x T y p e >  
 < / x s d : e l e m e n t >  
 < x s d : e l e m e n t   n a m e = " M e d i a S e r v i c e O C R "   m a : i n d e x = " 2 0 "   n i l l a b l e = " t r u e "   m a : d i s p l a y N a m e = " E x t r a c t e d   T e x t "   m a : i n t e r n a l N a m e = " M e d i a S e r v i c e O C R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G e n e r a t i o n T i m e "   m a : i n d e x = " 2 1 "   n i l l a b l e = " t r u e "   m a : d i s p l a y N a m e = " M e d i a S e r v i c e G e n e r a t i o n T i m e "   m a : h i d d e n = " t r u e "   m a : i n t e r n a l N a m e = " M e d i a S e r v i c e G e n e r a t i o n T i m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E v e n t H a s h C o d e "   m a : i n d e x = " 2 2 "   n i l l a b l e = " t r u e "   m a : d i s p l a y N a m e = " M e d i a S e r v i c e E v e n t H a s h C o d e "   m a : h i d d e n = " t r u e "   m a : i n t e r n a l N a m e = " M e d i a S e r v i c e E v e n t H a s h C o d e "   m a : r e a d O n l y = " t r u e " >  
 < x s d : s i m p l e T y p e >  
 < x s d : r e s t r i c t i o n   b a s e = " d m s : T e x t " / >  
 < / x s d : s i m p l e T y p e >  
 < / x s d : e l e m e n t >  
 < / x s d : s c h e m a >  
 < x s d : s c h e m a   t a r g e t N a m e s p a c e = " 9 7 9 3 4 b 4 b - e b a 6 - 4 8 6 d - b f c 1 - 4 b 8 e 3 f e 3 9 0 9 2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1 3 "   n i l l a b l e = " t r u e "   m a : d i s p l a y N a m e = " S h a r e d   W i t h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1 4 "   n i l l a b l e = " t r u e "   m a : d i s p l a y N a m e = " S h a r e d   W i t h   D e t a i l s "   m a : i n t e r n a l N a m e = " S h a r e d W i t h D e t a i l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T a x C a t c h A l l "   m a : i n d e x = " 1 9 "   n i l l a b l e = " t r u e "   m a : d i s p l a y N a m e = " T a x o n o m y   C a t c h   A l l   C o l u m n "   m a : h i d d e n = " t r u e "   m a : l i s t = " { a 8 8 5 a a 0 b - 3 3 4 b - 4 8 3 f - 9 1 2 5 - 6 4 0 9 c 6 3 3 5 a 4 b } "   m a : i n t e r n a l N a m e = " T a x C a t c h A l l "   m a : s h o w F i e l d = " C a t c h A l l D a t a "   m a : w e b = " 9 7 9 3 4 b 4 b - e b a 6 - 4 8 6 d - b f c 1 - 4 b 8 e 3 f e 3 9 0 9 2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i n d e x = " 0 "   m a : d i s p l a y N a m e = " C o n t e n t   T y p e " / >  
 < x s d : e l e m e n t   r e f = " d c : t i t l e "   m i n O c c u r s = " 0 "   m a x O c c u r s = " 1 "   m a : i n d e x = " 4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2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> < T a x C a t c h A l l   x m l n s = " 9 7 9 3 4 b 4 b - e b a 6 - 4 8 6 d - b f c 1 - 4 b 8 e 3 f e 3 9 0 9 2 "   x s i : n i l = " t r u e " / > < l c f 7 6 f 1 5 5 c e d 4 d d c b 4 0 9 7 1 3 4 f f 3 c 3 3 2 f   x m l n s = " 0 a 5 c 0 d e a - e 5 d 7 - 4 2 2 8 - 9 2 5 6 - 3 7 9 3 b b 4 2 f a a 5 " > < T e r m s   x m l n s = " h t t p : / / s c h e m a s . m i c r o s o f t . c o m / o f f i c e / i n f o p a t h / 2 0 0 7 / P a r t n e r C o n t r o l s " > < / T e r m s > < / l c f 7 6 f 1 5 5 c e d 4 d d c b 4 0 9 7 1 3 4 f f 3 c 3 3 2 f > < O n e N o t e F l u i d _ F i l e O r d e r   x m l n s = " 0 a 5 c 0 d e a - e 5 d 7 - 4 2 2 8 - 9 2 5 6 - 3 7 9 3 b b 4 2 f a a 5 "   x s i : n i l = " t r u e " / > < / d o c u m e n t M a n a g e m e n t > < / p : p r o p e r t i e s > 
</file>

<file path=customXml/item3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Props26.xml><?xml version="1.0" encoding="utf-8"?>
<ds:datastoreItem xmlns:ds="http://schemas.openxmlformats.org/officeDocument/2006/customXml" ds:itemID="{89A68F77-385E-4B9B-BA9A-3F85F793BA68}">
  <ds:schemaRefs/>
</ds:datastoreItem>
</file>

<file path=customXml/itemProps27.xml><?xml version="1.0" encoding="utf-8"?>
<ds:datastoreItem xmlns:ds="http://schemas.openxmlformats.org/officeDocument/2006/customXml" ds:itemID="{437635C9-501F-4F5A-A475-853016D5C147}">
  <ds:schemaRefs/>
</ds:datastoreItem>
</file>

<file path=customXml/itemProps28.xml><?xml version="1.0" encoding="utf-8"?>
<ds:datastoreItem xmlns:ds="http://schemas.openxmlformats.org/officeDocument/2006/customXml" ds:itemID="{E6C6CFEF-38FC-41C6-B474-B0877E477F00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1535</Words>
  <Application>WPS 演示</Application>
  <PresentationFormat>宽屏</PresentationFormat>
  <Paragraphs>216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Arial</vt:lpstr>
      <vt:lpstr>宋体</vt:lpstr>
      <vt:lpstr>Wingdings</vt:lpstr>
      <vt:lpstr>Impact</vt:lpstr>
      <vt:lpstr>微软雅黑</vt:lpstr>
      <vt:lpstr>Arial Unicode MS</vt:lpstr>
      <vt:lpstr>Calibri</vt:lpstr>
      <vt:lpstr>毕业主题1</vt:lpstr>
      <vt:lpstr>                                                              Project  3                                                            To Buy or Not to Buy</vt:lpstr>
      <vt:lpstr>PowerPoint 演示文稿</vt:lpstr>
      <vt:lpstr>问题介绍</vt:lpstr>
      <vt:lpstr>算法背景</vt:lpstr>
      <vt:lpstr>算法具体实现</vt:lpstr>
      <vt:lpstr>算法具体实现</vt:lpstr>
      <vt:lpstr>算法具体实现</vt:lpstr>
      <vt:lpstr>算法具体实现</vt:lpstr>
      <vt:lpstr>算法具体实现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结果分析</vt:lpstr>
      <vt:lpstr>结果分析</vt:lpstr>
      <vt:lpstr>结果分析</vt:lpstr>
      <vt:lpstr>提高和展望</vt:lpstr>
      <vt:lpstr>Thanks. 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category>oral defense</cp:category>
  <cp:lastModifiedBy>WPS_1633765412</cp:lastModifiedBy>
  <cp:revision>37</cp:revision>
  <cp:lastPrinted>2019-04-28T16:00:00Z</cp:lastPrinted>
  <dcterms:created xsi:type="dcterms:W3CDTF">2019-04-28T16:00:00Z</dcterms:created>
  <dcterms:modified xsi:type="dcterms:W3CDTF">2023-04-18T03:17:57Z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717a22b7-3976-409a-a111-595a184d472a</vt:lpwstr>
  </property>
  <property fmtid="{D5CDD505-2E9C-101B-9397-08002B2CF9AE}" pid="3" name="ContentTypeId">
    <vt:lpwstr>0x010100D1443A8EF62DE444B1FF07917E22EF72</vt:lpwstr>
  </property>
  <property fmtid="{D5CDD505-2E9C-101B-9397-08002B2CF9AE}" pid="4" name="ICV">
    <vt:lpwstr>0BBF6190EF314B5CA2D96966F8B12279_12</vt:lpwstr>
  </property>
  <property fmtid="{D5CDD505-2E9C-101B-9397-08002B2CF9AE}" pid="5" name="KSOProductBuildVer">
    <vt:lpwstr>2052-11.1.0.14036</vt:lpwstr>
  </property>
</Properties>
</file>